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30275213" cy="42811700"/>
  <p:notesSz cx="6858000" cy="9144000"/>
  <p:defaultTextStyle>
    <a:defPPr>
      <a:defRPr lang="ja-JP"/>
    </a:defPPr>
    <a:lvl1pPr marL="0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170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339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509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678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0066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82" autoAdjust="0"/>
  </p:normalViewPr>
  <p:slideViewPr>
    <p:cSldViewPr snapToGrid="0" snapToObjects="1">
      <p:cViewPr>
        <p:scale>
          <a:sx n="25" d="100"/>
          <a:sy n="25" d="100"/>
        </p:scale>
        <p:origin x="-138" y="2214"/>
      </p:cViewPr>
      <p:guideLst>
        <p:guide orient="horz" pos="13484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C4706-1860-40E5-99ED-CB1AD089630A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4F2B1-AAF3-44C8-B668-D71E2473381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343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4F2B1-AAF3-44C8-B668-D71E2473381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1620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1" y="13299379"/>
            <a:ext cx="25733931" cy="917676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2" y="24259963"/>
            <a:ext cx="21192649" cy="109407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3345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6360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76283" y="10702928"/>
            <a:ext cx="22548726" cy="22803176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4332" y="10702928"/>
            <a:ext cx="67157362" cy="22803176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3765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88108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3" y="27510485"/>
            <a:ext cx="25733931" cy="850287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533" y="18145428"/>
            <a:ext cx="25733931" cy="9365056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7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39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50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67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84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01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18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35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6942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4332" y="62364364"/>
            <a:ext cx="44850417" cy="176370327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69338" y="62364364"/>
            <a:ext cx="44855671" cy="176370327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4880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583085"/>
            <a:ext cx="13376810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70" indent="0">
              <a:buNone/>
              <a:defRPr sz="9100" b="1"/>
            </a:lvl2pPr>
            <a:lvl3pPr marL="4176339" indent="0">
              <a:buNone/>
              <a:defRPr sz="8200" b="1"/>
            </a:lvl3pPr>
            <a:lvl4pPr marL="6264509" indent="0">
              <a:buNone/>
              <a:defRPr sz="7300" b="1"/>
            </a:lvl4pPr>
            <a:lvl5pPr marL="8352678" indent="0">
              <a:buNone/>
              <a:defRPr sz="7300" b="1"/>
            </a:lvl5pPr>
            <a:lvl6pPr marL="10440848" indent="0">
              <a:buNone/>
              <a:defRPr sz="7300" b="1"/>
            </a:lvl6pPr>
            <a:lvl7pPr marL="12529017" indent="0">
              <a:buNone/>
              <a:defRPr sz="7300" b="1"/>
            </a:lvl7pPr>
            <a:lvl8pPr marL="14617187" indent="0">
              <a:buNone/>
              <a:defRPr sz="7300" b="1"/>
            </a:lvl8pPr>
            <a:lvl9pPr marL="16705356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761" y="13576859"/>
            <a:ext cx="13376810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79389" y="9583085"/>
            <a:ext cx="13382065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70" indent="0">
              <a:buNone/>
              <a:defRPr sz="9100" b="1"/>
            </a:lvl2pPr>
            <a:lvl3pPr marL="4176339" indent="0">
              <a:buNone/>
              <a:defRPr sz="8200" b="1"/>
            </a:lvl3pPr>
            <a:lvl4pPr marL="6264509" indent="0">
              <a:buNone/>
              <a:defRPr sz="7300" b="1"/>
            </a:lvl4pPr>
            <a:lvl5pPr marL="8352678" indent="0">
              <a:buNone/>
              <a:defRPr sz="7300" b="1"/>
            </a:lvl5pPr>
            <a:lvl6pPr marL="10440848" indent="0">
              <a:buNone/>
              <a:defRPr sz="7300" b="1"/>
            </a:lvl6pPr>
            <a:lvl7pPr marL="12529017" indent="0">
              <a:buNone/>
              <a:defRPr sz="7300" b="1"/>
            </a:lvl7pPr>
            <a:lvl8pPr marL="14617187" indent="0">
              <a:buNone/>
              <a:defRPr sz="7300" b="1"/>
            </a:lvl8pPr>
            <a:lvl9pPr marL="16705356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79389" y="13576859"/>
            <a:ext cx="13382065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1866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1319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7843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3" y="1704540"/>
            <a:ext cx="9960336" cy="725420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6767" y="1704543"/>
            <a:ext cx="16924685" cy="3653860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3763" y="8958748"/>
            <a:ext cx="9960336" cy="29284395"/>
          </a:xfrm>
        </p:spPr>
        <p:txBody>
          <a:bodyPr/>
          <a:lstStyle>
            <a:lvl1pPr marL="0" indent="0">
              <a:buNone/>
              <a:defRPr sz="6400"/>
            </a:lvl1pPr>
            <a:lvl2pPr marL="2088170" indent="0">
              <a:buNone/>
              <a:defRPr sz="5500"/>
            </a:lvl2pPr>
            <a:lvl3pPr marL="4176339" indent="0">
              <a:buNone/>
              <a:defRPr sz="4600"/>
            </a:lvl3pPr>
            <a:lvl4pPr marL="6264509" indent="0">
              <a:buNone/>
              <a:defRPr sz="4100"/>
            </a:lvl4pPr>
            <a:lvl5pPr marL="8352678" indent="0">
              <a:buNone/>
              <a:defRPr sz="4100"/>
            </a:lvl5pPr>
            <a:lvl6pPr marL="10440848" indent="0">
              <a:buNone/>
              <a:defRPr sz="4100"/>
            </a:lvl6pPr>
            <a:lvl7pPr marL="12529017" indent="0">
              <a:buNone/>
              <a:defRPr sz="4100"/>
            </a:lvl7pPr>
            <a:lvl8pPr marL="14617187" indent="0">
              <a:buNone/>
              <a:defRPr sz="4100"/>
            </a:lvl8pPr>
            <a:lvl9pPr marL="16705356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7139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4" y="29968190"/>
            <a:ext cx="18165128" cy="353791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4154" y="3825305"/>
            <a:ext cx="18165128" cy="25687020"/>
          </a:xfrm>
        </p:spPr>
        <p:txBody>
          <a:bodyPr/>
          <a:lstStyle>
            <a:lvl1pPr marL="0" indent="0">
              <a:buNone/>
              <a:defRPr sz="14600"/>
            </a:lvl1pPr>
            <a:lvl2pPr marL="2088170" indent="0">
              <a:buNone/>
              <a:defRPr sz="12800"/>
            </a:lvl2pPr>
            <a:lvl3pPr marL="4176339" indent="0">
              <a:buNone/>
              <a:defRPr sz="11000"/>
            </a:lvl3pPr>
            <a:lvl4pPr marL="6264509" indent="0">
              <a:buNone/>
              <a:defRPr sz="9100"/>
            </a:lvl4pPr>
            <a:lvl5pPr marL="8352678" indent="0">
              <a:buNone/>
              <a:defRPr sz="9100"/>
            </a:lvl5pPr>
            <a:lvl6pPr marL="10440848" indent="0">
              <a:buNone/>
              <a:defRPr sz="9100"/>
            </a:lvl6pPr>
            <a:lvl7pPr marL="12529017" indent="0">
              <a:buNone/>
              <a:defRPr sz="9100"/>
            </a:lvl7pPr>
            <a:lvl8pPr marL="14617187" indent="0">
              <a:buNone/>
              <a:defRPr sz="9100"/>
            </a:lvl8pPr>
            <a:lvl9pPr marL="16705356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4154" y="33506104"/>
            <a:ext cx="18165128" cy="5024426"/>
          </a:xfrm>
        </p:spPr>
        <p:txBody>
          <a:bodyPr/>
          <a:lstStyle>
            <a:lvl1pPr marL="0" indent="0">
              <a:buNone/>
              <a:defRPr sz="6400"/>
            </a:lvl1pPr>
            <a:lvl2pPr marL="2088170" indent="0">
              <a:buNone/>
              <a:defRPr sz="5500"/>
            </a:lvl2pPr>
            <a:lvl3pPr marL="4176339" indent="0">
              <a:buNone/>
              <a:defRPr sz="4600"/>
            </a:lvl3pPr>
            <a:lvl4pPr marL="6264509" indent="0">
              <a:buNone/>
              <a:defRPr sz="4100"/>
            </a:lvl4pPr>
            <a:lvl5pPr marL="8352678" indent="0">
              <a:buNone/>
              <a:defRPr sz="4100"/>
            </a:lvl5pPr>
            <a:lvl6pPr marL="10440848" indent="0">
              <a:buNone/>
              <a:defRPr sz="4100"/>
            </a:lvl6pPr>
            <a:lvl7pPr marL="12529017" indent="0">
              <a:buNone/>
              <a:defRPr sz="4100"/>
            </a:lvl7pPr>
            <a:lvl8pPr marL="14617187" indent="0">
              <a:buNone/>
              <a:defRPr sz="4100"/>
            </a:lvl8pPr>
            <a:lvl9pPr marL="16705356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288B-5D91-B742-8CC4-73B971CF05A4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D36B-426B-7F45-80D1-E90C6BFF81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18523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  <a:prstGeom prst="rect">
            <a:avLst/>
          </a:prstGeom>
        </p:spPr>
        <p:txBody>
          <a:bodyPr vert="horz" lIns="417634" tIns="208817" rIns="417634" bIns="20881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989400"/>
            <a:ext cx="27247692" cy="28253743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761" y="39680106"/>
            <a:ext cx="7064216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5288B-5D91-B742-8CC4-73B971CF05A4}" type="datetimeFigureOut">
              <a:rPr kumimoji="1" lang="ja-JP" altLang="en-US" smtClean="0"/>
              <a:pPr/>
              <a:t>2013/12/25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4031" y="39680106"/>
            <a:ext cx="9587151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97236" y="39680106"/>
            <a:ext cx="7064216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FD36B-426B-7F45-80D1-E90C6BFF816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0003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8170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27" indent="-1566127" algn="l" defTabSz="2088170" rtl="0" eaLnBrk="1" latinLnBrk="0" hangingPunct="1">
        <a:spcBef>
          <a:spcPct val="20000"/>
        </a:spcBef>
        <a:buFont typeface="Arial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76" indent="-1305106" algn="l" defTabSz="2088170" rtl="0" eaLnBrk="1" latinLnBrk="0" hangingPunct="1">
        <a:spcBef>
          <a:spcPct val="20000"/>
        </a:spcBef>
        <a:buFont typeface="Arial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24" indent="-1044085" algn="l" defTabSz="2088170" rtl="0" eaLnBrk="1" latinLnBrk="0" hangingPunct="1">
        <a:spcBef>
          <a:spcPct val="20000"/>
        </a:spcBef>
        <a:buFont typeface="Arial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593" indent="-1044085" algn="l" defTabSz="2088170" rtl="0" eaLnBrk="1" latinLnBrk="0" hangingPunct="1">
        <a:spcBef>
          <a:spcPct val="20000"/>
        </a:spcBef>
        <a:buFont typeface="Arial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63" indent="-1044085" algn="l" defTabSz="2088170" rtl="0" eaLnBrk="1" latinLnBrk="0" hangingPunct="1">
        <a:spcBef>
          <a:spcPct val="20000"/>
        </a:spcBef>
        <a:buFont typeface="Arial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33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02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272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41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0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39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09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78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48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17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187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356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5325" y="-64698"/>
            <a:ext cx="30604263" cy="42876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-73182" y="742070"/>
            <a:ext cx="30279975" cy="997165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1565821" indent="-1565821" algn="l" defTabSz="2087759" rtl="0" eaLnBrk="1" latinLnBrk="0" hangingPunct="1">
              <a:spcBef>
                <a:spcPct val="20000"/>
              </a:spcBef>
              <a:buFont typeface="Arial"/>
              <a:buChar char="•"/>
              <a:defRPr kumimoji="1"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2609" indent="-1304850" algn="l" defTabSz="2087759" rtl="0" eaLnBrk="1" latinLnBrk="0" hangingPunct="1">
              <a:spcBef>
                <a:spcPct val="20000"/>
              </a:spcBef>
              <a:buFont typeface="Arial"/>
              <a:buChar char="–"/>
              <a:defRPr kumimoji="1"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19401" indent="-1043879" algn="l" defTabSz="2087759" rtl="0" eaLnBrk="1" latinLnBrk="0" hangingPunct="1">
              <a:spcBef>
                <a:spcPct val="20000"/>
              </a:spcBef>
              <a:buFont typeface="Arial"/>
              <a:buChar char="•"/>
              <a:defRPr kumimoji="1"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7159" indent="-1043879" algn="l" defTabSz="2087759" rtl="0" eaLnBrk="1" latinLnBrk="0" hangingPunct="1">
              <a:spcBef>
                <a:spcPct val="20000"/>
              </a:spcBef>
              <a:buFont typeface="Arial"/>
              <a:buChar char="–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4922" indent="-1043879" algn="l" defTabSz="2087759" rtl="0" eaLnBrk="1" latinLnBrk="0" hangingPunct="1">
              <a:spcBef>
                <a:spcPct val="20000"/>
              </a:spcBef>
              <a:buFont typeface="Arial"/>
              <a:buChar char="»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2681" indent="-1043879" algn="l" defTabSz="2087759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0439" indent="-1043879" algn="l" defTabSz="2087759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58202" indent="-1043879" algn="l" defTabSz="2087759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5961" indent="-1043879" algn="l" defTabSz="2087759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r>
              <a:rPr lang="en-US" altLang="ja-JP" sz="7400" b="1" i="1" dirty="0" smtClean="0">
                <a:solidFill>
                  <a:srgbClr val="FFFFCC"/>
                </a:solidFill>
                <a:latin typeface="Times New Roman" pitchFamily="18" charset="0"/>
              </a:rPr>
              <a:t>JAPAN CONSORTIUM FOR SOCIOLOGICAL SOCIETIES</a:t>
            </a:r>
          </a:p>
          <a:p>
            <a:pPr>
              <a:buFont typeface="Arial"/>
              <a:buNone/>
            </a:pPr>
            <a:endParaRPr lang="en-US" altLang="ja-JP" sz="7400" b="1" i="1" dirty="0" smtClean="0">
              <a:solidFill>
                <a:srgbClr val="FFFF66"/>
              </a:solidFill>
              <a:latin typeface="Times New Roman" pitchFamily="18" charset="0"/>
            </a:endParaRPr>
          </a:p>
          <a:p>
            <a:pPr algn="ctr">
              <a:buFont typeface="Arial"/>
              <a:buNone/>
            </a:pPr>
            <a:r>
              <a:rPr lang="ja-JP" altLang="en-US" sz="27900" dirty="0" smtClean="0">
                <a:ln>
                  <a:solidFill>
                    <a:srgbClr val="FFFF00"/>
                  </a:solidFill>
                </a:ln>
                <a:solidFill>
                  <a:srgbClr val="FFFF66"/>
                </a:solidFill>
                <a:effectLst>
                  <a:glow rad="101600">
                    <a:schemeClr val="tx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社会学系コンソーシアム</a:t>
            </a:r>
            <a:endParaRPr lang="en-US" altLang="ja-JP" sz="27900" dirty="0" smtClean="0">
              <a:ln>
                <a:solidFill>
                  <a:srgbClr val="FFFF00"/>
                </a:solidFill>
              </a:ln>
              <a:solidFill>
                <a:srgbClr val="FFFF66"/>
              </a:solidFill>
              <a:effectLst>
                <a:glow rad="101600">
                  <a:schemeClr val="tx2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>
              <a:buFont typeface="Arial"/>
              <a:buNone/>
            </a:pPr>
            <a:r>
              <a:rPr lang="ja-JP" altLang="en-US" sz="27900" dirty="0" smtClean="0">
                <a:ln>
                  <a:solidFill>
                    <a:srgbClr val="FFFF00"/>
                  </a:solidFill>
                </a:ln>
                <a:solidFill>
                  <a:srgbClr val="FFFF66"/>
                </a:solidFill>
                <a:effectLst>
                  <a:glow rad="101600">
                    <a:schemeClr val="tx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第</a:t>
            </a:r>
            <a:r>
              <a:rPr lang="en-US" altLang="ja-JP" sz="27900" dirty="0" smtClean="0">
                <a:ln>
                  <a:solidFill>
                    <a:srgbClr val="FFFF00"/>
                  </a:solidFill>
                </a:ln>
                <a:solidFill>
                  <a:srgbClr val="FFFF66"/>
                </a:solidFill>
                <a:effectLst>
                  <a:glow rad="101600">
                    <a:schemeClr val="tx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6</a:t>
            </a:r>
            <a:r>
              <a:rPr lang="ja-JP" altLang="en-US" sz="27900" dirty="0" smtClean="0">
                <a:ln>
                  <a:solidFill>
                    <a:srgbClr val="FFFF00"/>
                  </a:solidFill>
                </a:ln>
                <a:solidFill>
                  <a:srgbClr val="FFFF66"/>
                </a:solidFill>
                <a:effectLst>
                  <a:glow rad="101600">
                    <a:schemeClr val="tx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回シンポジウム</a:t>
            </a:r>
            <a:endParaRPr lang="en-US" altLang="ja-JP" sz="27900" dirty="0" smtClean="0">
              <a:ln>
                <a:solidFill>
                  <a:srgbClr val="FFFF00"/>
                </a:solidFill>
              </a:ln>
              <a:solidFill>
                <a:srgbClr val="FFFF66"/>
              </a:solidFill>
              <a:effectLst>
                <a:glow rad="101600">
                  <a:schemeClr val="tx2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>
              <a:buFont typeface="Arial"/>
              <a:buNone/>
            </a:pPr>
            <a:endParaRPr lang="en-US" altLang="ja-JP" sz="9200" dirty="0" smtClean="0">
              <a:ln>
                <a:solidFill>
                  <a:srgbClr val="FFFF00"/>
                </a:solidFill>
              </a:ln>
              <a:solidFill>
                <a:srgbClr val="FFFF66"/>
              </a:solidFill>
              <a:effectLst>
                <a:glow rad="101600">
                  <a:schemeClr val="tx2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>
              <a:buFont typeface="Arial"/>
              <a:buNone/>
            </a:pPr>
            <a:r>
              <a:rPr lang="ja-JP" altLang="en-US" sz="21800" dirty="0">
                <a:ln>
                  <a:solidFill>
                    <a:srgbClr val="FFFF00"/>
                  </a:solidFill>
                </a:ln>
                <a:solidFill>
                  <a:srgbClr val="FFFF66"/>
                </a:solidFill>
                <a:effectLst>
                  <a:glow rad="101600">
                    <a:schemeClr val="tx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高齢社会</a:t>
            </a:r>
            <a:r>
              <a:rPr lang="ja-JP" altLang="en-US" sz="21800" dirty="0" smtClean="0">
                <a:ln>
                  <a:solidFill>
                    <a:srgbClr val="FFFF00"/>
                  </a:solidFill>
                </a:ln>
                <a:solidFill>
                  <a:srgbClr val="FFFF66"/>
                </a:solidFill>
                <a:effectLst>
                  <a:glow rad="101600">
                    <a:schemeClr val="tx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の若者論</a:t>
            </a:r>
            <a:endParaRPr lang="en-US" altLang="ja-JP" sz="21800" dirty="0" smtClean="0">
              <a:ln>
                <a:solidFill>
                  <a:srgbClr val="FFFF00"/>
                </a:solidFill>
              </a:ln>
              <a:solidFill>
                <a:srgbClr val="FFFF66"/>
              </a:solidFill>
              <a:effectLst>
                <a:glow rad="101600">
                  <a:schemeClr val="tx2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Arial"/>
              <a:buNone/>
            </a:pPr>
            <a:r>
              <a:rPr lang="ja-JP" altLang="ja-JP" sz="12200" dirty="0" smtClean="0">
                <a:ln>
                  <a:solidFill>
                    <a:srgbClr val="FFFF00"/>
                  </a:solidFill>
                </a:ln>
                <a:solidFill>
                  <a:srgbClr val="FFFF66"/>
                </a:solidFill>
                <a:effectLst>
                  <a:glow rad="101600">
                    <a:schemeClr val="tx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―</a:t>
            </a:r>
            <a:r>
              <a:rPr lang="ja-JP" altLang="en-US" sz="12200" dirty="0" smtClean="0">
                <a:ln>
                  <a:solidFill>
                    <a:srgbClr val="FFFF00"/>
                  </a:solidFill>
                </a:ln>
                <a:solidFill>
                  <a:srgbClr val="FFFF66"/>
                </a:solidFill>
                <a:effectLst>
                  <a:glow rad="101600">
                    <a:schemeClr val="tx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労働・福祉・コミュニティを考える</a:t>
            </a:r>
            <a:r>
              <a:rPr lang="ja-JP" altLang="ja-JP" sz="12200" dirty="0" smtClean="0">
                <a:ln>
                  <a:solidFill>
                    <a:srgbClr val="FFFF00"/>
                  </a:solidFill>
                </a:ln>
                <a:solidFill>
                  <a:srgbClr val="FFFF66"/>
                </a:solidFill>
                <a:effectLst>
                  <a:glow rad="101600">
                    <a:schemeClr val="tx2"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―</a:t>
            </a:r>
            <a:endParaRPr lang="en-US" altLang="ja-JP" sz="20500" dirty="0">
              <a:ln>
                <a:solidFill>
                  <a:srgbClr val="FFFF00"/>
                </a:solidFill>
              </a:ln>
              <a:solidFill>
                <a:srgbClr val="FFFF66"/>
              </a:solidFill>
              <a:effectLst>
                <a:glow rad="101600">
                  <a:schemeClr val="tx2"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0" y="10713720"/>
            <a:ext cx="30279975" cy="4300083"/>
          </a:xfrm>
          <a:prstGeom prst="rect">
            <a:avLst/>
          </a:prstGeom>
          <a:noFill/>
          <a:ln w="25400" cap="flat" cmpd="dbl">
            <a:noFill/>
            <a:miter lim="800000"/>
            <a:headEnd/>
            <a:tailEnd/>
          </a:ln>
          <a:effectLst/>
        </p:spPr>
        <p:txBody>
          <a:bodyPr vert="horz" wrap="square" lIns="398516" tIns="199260" rIns="398516" bIns="199260" numCol="1" anchor="b" anchorCtr="1" compatLnSpc="1">
            <a:prstTxWarp prst="textNoShape">
              <a:avLst/>
            </a:prstTxWarp>
            <a:normAutofit fontScale="40000" lnSpcReduction="20000"/>
          </a:bodyPr>
          <a:lstStyle/>
          <a:p>
            <a:pPr marL="3763776" indent="-3763776" algn="ctr" defTabSz="2982138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altLang="ja-JP" sz="292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2014</a:t>
            </a:r>
            <a:r>
              <a:rPr lang="ja-JP" altLang="en-US" sz="292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年</a:t>
            </a:r>
            <a:r>
              <a:rPr lang="en-US" altLang="ja-JP" sz="292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1</a:t>
            </a:r>
            <a:r>
              <a:rPr lang="ja-JP" altLang="en-US" sz="292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月</a:t>
            </a:r>
            <a:r>
              <a:rPr lang="en-US" altLang="ja-JP" sz="292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</a:rPr>
              <a:t>26</a:t>
            </a:r>
            <a:r>
              <a:rPr lang="ja-JP" altLang="en-US" sz="292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日（日） </a:t>
            </a:r>
            <a:r>
              <a:rPr lang="en-US" altLang="ja-JP" sz="292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14:</a:t>
            </a:r>
            <a:r>
              <a:rPr lang="en-US" altLang="ja-JP" sz="29200" kern="0" dirty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</a:rPr>
              <a:t>0</a:t>
            </a:r>
            <a:r>
              <a:rPr lang="en-US" altLang="ja-JP" sz="292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0-17:00</a:t>
            </a:r>
          </a:p>
          <a:p>
            <a:pPr marL="3763776" indent="-3763776" algn="ctr" defTabSz="2982138">
              <a:lnSpc>
                <a:spcPct val="80000"/>
              </a:lnSpc>
              <a:spcBef>
                <a:spcPct val="20000"/>
              </a:spcBef>
              <a:defRPr/>
            </a:pPr>
            <a:endParaRPr lang="en-US" altLang="ja-JP" sz="10900" kern="0" dirty="0" smtClean="0">
              <a:ln w="18415" cmpd="sng">
                <a:solidFill>
                  <a:srgbClr val="FFCC00"/>
                </a:solidFill>
                <a:prstDash val="solid"/>
              </a:ln>
              <a:solidFill>
                <a:schemeClr val="accent6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" pitchFamily="18" charset="0"/>
              <a:ea typeface="+mn-ea"/>
            </a:endParaRPr>
          </a:p>
          <a:p>
            <a:pPr marL="3763776" indent="-3763776" algn="ctr" defTabSz="2982138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201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会場：日本学術会議講堂</a:t>
            </a:r>
            <a:endParaRPr lang="en-US" altLang="ja-JP" sz="20100" kern="0" dirty="0" smtClean="0">
              <a:ln w="18415" cmpd="sng">
                <a:solidFill>
                  <a:srgbClr val="FFCC00"/>
                </a:solidFill>
                <a:prstDash val="solid"/>
              </a:ln>
              <a:solidFill>
                <a:schemeClr val="accent6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" pitchFamily="18" charset="0"/>
              <a:ea typeface="+mn-ea"/>
            </a:endParaRPr>
          </a:p>
          <a:p>
            <a:pPr marL="3763776" indent="-3763776" algn="ctr" defTabSz="2982138">
              <a:lnSpc>
                <a:spcPct val="80000"/>
              </a:lnSpc>
              <a:spcBef>
                <a:spcPct val="20000"/>
              </a:spcBef>
              <a:defRPr/>
            </a:pPr>
            <a:r>
              <a:rPr lang="ja-JP" altLang="en-US" sz="201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（東京メトロ千代田線「乃木坂駅」</a:t>
            </a:r>
            <a:r>
              <a:rPr lang="en-US" altLang="ja-JP" sz="201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5</a:t>
            </a:r>
            <a:r>
              <a:rPr lang="ja-JP" altLang="en-US" sz="201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番出口徒歩</a:t>
            </a:r>
            <a:r>
              <a:rPr lang="en-US" altLang="ja-JP" sz="201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1</a:t>
            </a:r>
            <a:r>
              <a:rPr lang="ja-JP" altLang="en-US" sz="20100" kern="0" dirty="0" smtClean="0">
                <a:ln w="18415" cmpd="sng">
                  <a:solidFill>
                    <a:srgbClr val="FFCC00"/>
                  </a:solidFill>
                  <a:prstDash val="solid"/>
                </a:ln>
                <a:solidFill>
                  <a:schemeClr val="accent6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" pitchFamily="18" charset="0"/>
                <a:ea typeface="+mn-ea"/>
              </a:rPr>
              <a:t>分）</a:t>
            </a:r>
            <a:endParaRPr lang="en-US" altLang="ja-JP" sz="20100" kern="0" dirty="0" smtClean="0">
              <a:ln w="18415" cmpd="sng">
                <a:solidFill>
                  <a:srgbClr val="FFCC00"/>
                </a:solidFill>
                <a:prstDash val="solid"/>
              </a:ln>
              <a:solidFill>
                <a:schemeClr val="accent6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" pitchFamily="18" charset="0"/>
              <a:ea typeface="+mn-ea"/>
            </a:endParaRP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 bwMode="auto">
          <a:xfrm>
            <a:off x="-73183" y="15364323"/>
            <a:ext cx="30275213" cy="2037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8516" tIns="199260" rIns="398516" bIns="199260" numCol="1" anchor="t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defTabSz="2982138">
              <a:lnSpc>
                <a:spcPct val="80000"/>
              </a:lnSpc>
              <a:spcBef>
                <a:spcPct val="20000"/>
              </a:spcBef>
              <a:tabLst>
                <a:tab pos="533400" algn="l"/>
              </a:tabLst>
              <a:defRPr/>
            </a:pPr>
            <a:r>
              <a:rPr lang="ja-JP" altLang="en-US" sz="15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ja-JP" altLang="en-US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報 告</a:t>
            </a:r>
            <a:endParaRPr lang="en-US" altLang="ja-JP" sz="1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2982138">
              <a:lnSpc>
                <a:spcPct val="80000"/>
              </a:lnSpc>
              <a:spcBef>
                <a:spcPct val="20000"/>
              </a:spcBef>
              <a:tabLst>
                <a:tab pos="723900" algn="l"/>
              </a:tabLst>
              <a:defRPr/>
            </a:pPr>
            <a:r>
              <a:rPr lang="en-US" altLang="ja-JP" sz="18000" b="1" dirty="0">
                <a:ln w="317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18000" b="1" dirty="0" smtClean="0">
                <a:ln w="317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ja-JP" altLang="en-US" sz="18000" b="1" dirty="0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「若者論の物質的基礎」</a:t>
            </a:r>
            <a:r>
              <a:rPr lang="en-US" altLang="ja-JP" sz="18000" b="1" kern="0" dirty="0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57200" indent="-190500" defTabSz="2982138">
              <a:spcBef>
                <a:spcPts val="2285"/>
              </a:spcBef>
              <a:buSzPct val="60000"/>
              <a:tabLst>
                <a:tab pos="1524000" algn="l"/>
              </a:tabLst>
              <a:defRPr/>
            </a:pPr>
            <a:r>
              <a:rPr lang="en-US" altLang="ja-JP" sz="15800" b="1" kern="0" dirty="0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  </a:t>
            </a:r>
            <a:r>
              <a:rPr lang="ja-JP" altLang="en-US" sz="18000" b="1" dirty="0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武川正吾 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（</a:t>
            </a:r>
            <a:r>
              <a:rPr lang="ja-JP" altLang="en-US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日本社会福祉学会、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東京大学人文社会系研究科教授</a:t>
            </a:r>
            <a:r>
              <a:rPr lang="ja-JP" altLang="en-US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、</a:t>
            </a:r>
            <a:r>
              <a:rPr lang="ja-JP" altLang="en-US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日本学術  </a:t>
            </a:r>
            <a:endParaRPr lang="en-US" altLang="ja-JP" sz="16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marL="457200" indent="-190500" defTabSz="2982138">
              <a:spcBef>
                <a:spcPts val="2285"/>
              </a:spcBef>
              <a:buSzPct val="60000"/>
              <a:tabLst>
                <a:tab pos="1524000" algn="l"/>
              </a:tabLst>
              <a:defRPr/>
            </a:pPr>
            <a:r>
              <a:rPr lang="en-US" altLang="ja-JP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                  </a:t>
            </a:r>
            <a:r>
              <a:rPr lang="ja-JP" altLang="en-US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会議</a:t>
            </a:r>
            <a:r>
              <a:rPr lang="ja-JP" altLang="en-US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連携会員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）</a:t>
            </a:r>
            <a:r>
              <a:rPr lang="en-US" altLang="ja-JP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      </a:t>
            </a:r>
            <a:r>
              <a:rPr lang="en-US" altLang="ja-JP" sz="10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              </a:t>
            </a:r>
            <a:r>
              <a:rPr lang="en-US" altLang="ja-JP" sz="2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     </a:t>
            </a:r>
            <a:r>
              <a:rPr lang="en-US" altLang="ja-JP" sz="10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                                  </a:t>
            </a:r>
            <a:r>
              <a:rPr lang="ja-JP" altLang="en-US" sz="10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　　　</a:t>
            </a:r>
            <a:r>
              <a:rPr lang="en-US" altLang="ja-JP" sz="10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        </a:t>
            </a:r>
            <a:r>
              <a:rPr lang="ja-JP" altLang="en-US" sz="10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　</a:t>
            </a:r>
            <a:endParaRPr lang="en-US" altLang="ja-JP" sz="3900" b="1" kern="0" dirty="0" smtClean="0">
              <a:ln w="3175" cmpd="sng">
                <a:noFill/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95938" indent="-34608" defTabSz="2982138">
              <a:spcBef>
                <a:spcPts val="2285"/>
              </a:spcBef>
              <a:buSzPct val="60000"/>
              <a:defRPr/>
            </a:pPr>
            <a:r>
              <a:rPr lang="ja-JP" altLang="en-US" sz="18000" b="1" dirty="0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「高齢化と若者の就業・職業観」</a:t>
            </a:r>
            <a:endParaRPr lang="en-US" altLang="ja-JP" sz="18000" b="1" kern="0" dirty="0" smtClean="0">
              <a:ln w="3175" cmpd="sng">
                <a:noFill/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95938" indent="-34608" defTabSz="2982138">
              <a:spcBef>
                <a:spcPts val="1304"/>
              </a:spcBef>
              <a:buSzPct val="60000"/>
              <a:tabLst>
                <a:tab pos="342900" algn="l"/>
                <a:tab pos="533400" algn="l"/>
                <a:tab pos="800100" algn="l"/>
                <a:tab pos="1447800" algn="l"/>
                <a:tab pos="1524000" algn="l"/>
                <a:tab pos="1866900" algn="l"/>
              </a:tabLst>
              <a:defRPr/>
            </a:pPr>
            <a:r>
              <a:rPr lang="ja-JP" altLang="en-US" sz="18000" b="1" dirty="0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太郎丸博 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（</a:t>
            </a:r>
            <a:r>
              <a:rPr lang="ja-JP" altLang="en-US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数理社会学会、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京都大学文学研究科准</a:t>
            </a:r>
            <a:r>
              <a:rPr lang="ja-JP" altLang="ja-JP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教授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）</a:t>
            </a:r>
            <a:endParaRPr lang="en-US" altLang="ja-JP" sz="16500" b="1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marL="795938" indent="-34608" algn="r" defTabSz="2982138">
              <a:spcBef>
                <a:spcPct val="20000"/>
              </a:spcBef>
              <a:buSzPct val="60000"/>
              <a:buFont typeface="Wingdings" pitchFamily="2" charset="2"/>
              <a:buChar char="n"/>
              <a:defRPr/>
            </a:pPr>
            <a:endParaRPr lang="ja-JP" altLang="ja-JP" sz="3900" b="1" kern="0" dirty="0" smtClean="0">
              <a:ln w="3175" cmpd="sng">
                <a:noFill/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95938" indent="-34608" defTabSz="2982138">
              <a:spcBef>
                <a:spcPts val="2285"/>
              </a:spcBef>
              <a:buSzPct val="60000"/>
              <a:defRPr/>
            </a:pPr>
            <a:r>
              <a:rPr lang="ja-JP" altLang="en-US" sz="18000" b="1" dirty="0" smtClean="0">
                <a:ln w="317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</a:t>
            </a:r>
            <a:r>
              <a:rPr lang="ja-JP" altLang="ja-JP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社会保障制度における「若者」の</a:t>
            </a:r>
            <a:r>
              <a:rPr lang="ja-JP" altLang="ja-JP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位置</a:t>
            </a:r>
            <a:r>
              <a:rPr lang="ja-JP" altLang="en-US" sz="18000" b="1" dirty="0" smtClean="0">
                <a:ln w="317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</a:t>
            </a:r>
            <a:endParaRPr lang="en-US" altLang="ja-JP" sz="18000" b="1" kern="0" dirty="0">
              <a:ln w="3175" cmpd="sng">
                <a:noFill/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95938" indent="-34608" defTabSz="2982138">
              <a:spcBef>
                <a:spcPts val="2285"/>
              </a:spcBef>
              <a:buSzPct val="60000"/>
              <a:tabLst>
                <a:tab pos="1714500" algn="l"/>
              </a:tabLst>
              <a:defRPr/>
            </a:pPr>
            <a:r>
              <a:rPr lang="en-US" altLang="ja-JP" sz="18000" b="1" kern="0" dirty="0">
                <a:ln w="317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18000" b="1" kern="0" dirty="0" smtClean="0">
                <a:ln w="317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ja-JP" altLang="en-US" sz="18000" b="1" kern="0" smtClean="0">
                <a:ln w="317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阿部</a:t>
            </a:r>
            <a:r>
              <a:rPr lang="ja-JP" altLang="en-US" sz="18000" b="1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</a:t>
            </a:r>
            <a:r>
              <a:rPr lang="ja-JP" altLang="en-US" sz="18000" b="1" dirty="0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 </a:t>
            </a:r>
            <a:r>
              <a:rPr lang="x-none" altLang="ja-JP" sz="16500" b="1" dirty="0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ja-JP" altLang="en-US" sz="16500" b="1" dirty="0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日本労働社会学会、甲南大学文学部准教授</a:t>
            </a:r>
            <a:r>
              <a:rPr lang="x-none" altLang="ja-JP" sz="16500" b="1" dirty="0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ja-JP" sz="16500" b="1" kern="0" dirty="0" smtClean="0">
              <a:ln w="3175" cmpd="sng">
                <a:noFill/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61330" algn="r" defTabSz="2982138">
              <a:spcBef>
                <a:spcPct val="20000"/>
              </a:spcBef>
              <a:buSzPct val="60000"/>
              <a:defRPr/>
            </a:pPr>
            <a:endParaRPr lang="ja-JP" altLang="en-US" sz="3900" b="1" kern="0" dirty="0" smtClean="0">
              <a:ln w="3175" cmpd="sng">
                <a:noFill/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95938" indent="-34608" defTabSz="2982138">
              <a:spcBef>
                <a:spcPts val="2285"/>
              </a:spcBef>
              <a:buSzPct val="60000"/>
              <a:defRPr/>
            </a:pPr>
            <a:r>
              <a:rPr lang="ja-JP" altLang="en-US" sz="18000" b="1" dirty="0" smtClean="0">
                <a:ln w="317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</a:t>
            </a:r>
            <a:r>
              <a:rPr lang="ja-JP" altLang="ja-JP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〈</a:t>
            </a:r>
            <a:r>
              <a:rPr lang="en-US" altLang="ja-JP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ja-JP" altLang="ja-JP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en-US" altLang="ja-JP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ja-JP" altLang="ja-JP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〉の問題系と「世代」の</a:t>
            </a:r>
            <a:r>
              <a:rPr lang="ja-JP" altLang="ja-JP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位置</a:t>
            </a:r>
            <a:r>
              <a:rPr lang="ja-JP" altLang="en-US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</a:t>
            </a:r>
            <a:endParaRPr lang="en-US" altLang="ja-JP" sz="18000" b="1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62759" defTabSz="2982138">
              <a:lnSpc>
                <a:spcPct val="80000"/>
              </a:lnSpc>
              <a:spcBef>
                <a:spcPct val="20000"/>
              </a:spcBef>
              <a:tabLst>
                <a:tab pos="1600200" algn="l"/>
                <a:tab pos="1790700" algn="l"/>
                <a:tab pos="2247900" algn="l"/>
                <a:tab pos="2514600" algn="l"/>
                <a:tab pos="2971800" algn="l"/>
              </a:tabLst>
              <a:defRPr/>
            </a:pPr>
            <a:r>
              <a:rPr lang="en-US" altLang="ja-JP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ja-JP" altLang="ja-JP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仁平</a:t>
            </a:r>
            <a:r>
              <a:rPr lang="ja-JP" altLang="ja-JP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典</a:t>
            </a:r>
            <a:r>
              <a:rPr lang="ja-JP" altLang="ja-JP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宏</a:t>
            </a:r>
            <a:r>
              <a:rPr lang="en-US" altLang="ja-JP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ja-JP" altLang="en-US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日本社会学会、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法政</a:t>
            </a:r>
            <a:r>
              <a:rPr lang="ja-JP" altLang="ja-JP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大学社会学部准教授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ja-JP" sz="16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62759" defTabSz="2982138">
              <a:lnSpc>
                <a:spcPct val="80000"/>
              </a:lnSpc>
              <a:spcBef>
                <a:spcPct val="20000"/>
              </a:spcBef>
              <a:defRPr/>
            </a:pPr>
            <a:endParaRPr lang="en-US" altLang="ja-JP" sz="2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62050" indent="-1085850" defTabSz="2982138">
              <a:lnSpc>
                <a:spcPct val="80000"/>
              </a:lnSpc>
              <a:spcBef>
                <a:spcPct val="20000"/>
              </a:spcBef>
              <a:tabLst>
                <a:tab pos="190500" algn="l"/>
                <a:tab pos="457200" algn="l"/>
              </a:tabLst>
              <a:defRPr/>
            </a:pPr>
            <a:r>
              <a:rPr lang="ja-JP" altLang="en-US" sz="15800" b="1" dirty="0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ja-JP" altLang="en-US" sz="18000" b="1" dirty="0" smtClean="0">
                <a:ln w="317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コメンテーター</a:t>
            </a:r>
            <a:endParaRPr lang="en-US" altLang="ja-JP" sz="18000" b="1" dirty="0" smtClean="0">
              <a:ln w="3175" cmpd="sng">
                <a:noFill/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tabLst>
                <a:tab pos="1524000" algn="l"/>
                <a:tab pos="1790700" algn="l"/>
                <a:tab pos="2247900" algn="l"/>
              </a:tabLst>
            </a:pPr>
            <a:r>
              <a:rPr lang="en-US" altLang="ja-JP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ja-JP" altLang="ja-JP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白波</a:t>
            </a:r>
            <a:r>
              <a:rPr lang="ja-JP" altLang="ja-JP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瀬</a:t>
            </a:r>
            <a:r>
              <a:rPr lang="ja-JP" altLang="ja-JP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佐和子</a:t>
            </a:r>
            <a:r>
              <a:rPr lang="ja-JP" altLang="en-US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（東京</a:t>
            </a:r>
            <a:r>
              <a:rPr lang="ja-JP" altLang="ja-JP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大学文学部教授）</a:t>
            </a:r>
          </a:p>
          <a:p>
            <a:pPr>
              <a:tabLst>
                <a:tab pos="1600200" algn="l"/>
              </a:tabLst>
            </a:pPr>
            <a:r>
              <a:rPr lang="en-US" altLang="ja-JP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ja-JP" altLang="ja-JP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古市</a:t>
            </a:r>
            <a:r>
              <a:rPr lang="ja-JP" altLang="ja-JP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憲</a:t>
            </a:r>
            <a:r>
              <a:rPr lang="ja-JP" altLang="ja-JP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寿</a:t>
            </a:r>
            <a:r>
              <a:rPr lang="en-US" altLang="ja-JP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（</a:t>
            </a:r>
            <a:r>
              <a:rPr lang="zh-TW" altLang="en-US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東京</a:t>
            </a:r>
            <a:r>
              <a:rPr lang="zh-TW" altLang="en-US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大学大学院総合文化研究科博士</a:t>
            </a:r>
            <a:r>
              <a:rPr lang="zh-TW" altLang="en-US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課程</a:t>
            </a:r>
            <a:r>
              <a:rPr lang="ja-JP" altLang="en-US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 </a:t>
            </a:r>
            <a:r>
              <a:rPr lang="zh-TW" altLang="en-US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慶應</a:t>
            </a:r>
            <a:r>
              <a:rPr lang="zh-TW" altLang="en-US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義塾大学</a:t>
            </a:r>
            <a:r>
              <a:rPr lang="en-US" altLang="zh-TW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SFC     </a:t>
            </a:r>
          </a:p>
          <a:p>
            <a:pPr>
              <a:tabLst>
                <a:tab pos="1333500" algn="l"/>
                <a:tab pos="1600200" algn="l"/>
              </a:tabLst>
            </a:pPr>
            <a:r>
              <a:rPr lang="en-US" altLang="zh-TW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zh-TW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            </a:t>
            </a:r>
            <a:r>
              <a:rPr lang="zh-TW" altLang="en-US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研究所</a:t>
            </a:r>
            <a:r>
              <a:rPr lang="zh-TW" altLang="en-US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訪問研究員 </a:t>
            </a:r>
            <a:r>
              <a:rPr lang="en-US" altLang="zh-TW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zh-TW" altLang="en-US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上席</a:t>
            </a:r>
            <a:r>
              <a:rPr lang="en-US" altLang="zh-TW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ja-JP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）</a:t>
            </a:r>
            <a:endParaRPr lang="en-US" altLang="zh-TW" sz="16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0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tabLst>
                <a:tab pos="723900" algn="l"/>
                <a:tab pos="800100" algn="l"/>
              </a:tabLst>
            </a:pPr>
            <a:r>
              <a:rPr lang="ja-JP" altLang="en-US" sz="15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ja-JP" altLang="en-US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司 会</a:t>
            </a:r>
            <a:endParaRPr lang="en-US" altLang="ja-JP" sz="1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tabLst>
                <a:tab pos="1600200" algn="l"/>
                <a:tab pos="1790700" algn="l"/>
              </a:tabLst>
            </a:pPr>
            <a:r>
              <a:rPr lang="ja-JP" altLang="en-US" sz="1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ja-JP" altLang="en-US" sz="1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遠藤薫  </a:t>
            </a:r>
            <a:r>
              <a:rPr lang="en-US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学習院</a:t>
            </a:r>
            <a:r>
              <a:rPr lang="ja-JP" altLang="ja-JP" sz="16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大学法学部</a:t>
            </a:r>
            <a:r>
              <a:rPr lang="ja-JP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教授</a:t>
            </a:r>
            <a:r>
              <a:rPr lang="ja-JP" altLang="en-US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、日本学術会議連携会員</a:t>
            </a:r>
            <a:r>
              <a:rPr lang="en-US" altLang="ja-JP" sz="16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)</a:t>
            </a:r>
            <a:endParaRPr lang="ja-JP" altLang="ja-JP" sz="16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 bwMode="auto">
          <a:xfrm>
            <a:off x="1422026" y="35012764"/>
            <a:ext cx="27876874" cy="6135236"/>
          </a:xfrm>
          <a:prstGeom prst="rect">
            <a:avLst/>
          </a:prstGeom>
          <a:solidFill>
            <a:schemeClr val="tx2">
              <a:alpha val="4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398516" tIns="199260" rIns="398516" bIns="19926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marL="1494439" indent="-1494439" defTabSz="2982138">
              <a:spcBef>
                <a:spcPct val="20000"/>
              </a:spcBef>
              <a:defRPr/>
            </a:pPr>
            <a:endParaRPr lang="en-US" altLang="ja-JP" sz="3600" kern="0" dirty="0" smtClean="0">
              <a:solidFill>
                <a:schemeClr val="bg1"/>
              </a:solidFill>
            </a:endParaRPr>
          </a:p>
          <a:p>
            <a:pPr marL="1494439" indent="-1494439" defTabSz="2982138">
              <a:spcBef>
                <a:spcPct val="20000"/>
              </a:spcBef>
              <a:defRPr/>
            </a:pPr>
            <a:r>
              <a:rPr lang="ja-JP" altLang="en-US" sz="22000" kern="0" dirty="0" smtClean="0">
                <a:solidFill>
                  <a:schemeClr val="bg1"/>
                </a:solidFill>
              </a:rPr>
              <a:t>主催：社会学系コンソーシアム、日本学術会議社会学委員会社会学</a:t>
            </a:r>
            <a:r>
              <a:rPr lang="ja-JP" altLang="en-US" sz="22000" kern="0" smtClean="0">
                <a:solidFill>
                  <a:schemeClr val="bg1"/>
                </a:solidFill>
              </a:rPr>
              <a:t>コンソーシアム分科会、</a:t>
            </a:r>
            <a:endParaRPr lang="en-US" altLang="ja-JP" sz="22000" kern="0" dirty="0" smtClean="0">
              <a:solidFill>
                <a:schemeClr val="bg1"/>
              </a:solidFill>
            </a:endParaRPr>
          </a:p>
          <a:p>
            <a:pPr marL="1494439" indent="-1494439" defTabSz="2982138">
              <a:spcBef>
                <a:spcPct val="20000"/>
              </a:spcBef>
              <a:defRPr/>
            </a:pPr>
            <a:r>
              <a:rPr lang="ja-JP" altLang="en-US" sz="22000" kern="0" dirty="0" smtClean="0">
                <a:solidFill>
                  <a:schemeClr val="bg1"/>
                </a:solidFill>
              </a:rPr>
              <a:t>　　　  日本</a:t>
            </a:r>
            <a:r>
              <a:rPr lang="ja-JP" altLang="en-US" sz="22000" kern="0" dirty="0">
                <a:solidFill>
                  <a:schemeClr val="bg1"/>
                </a:solidFill>
              </a:rPr>
              <a:t>学術会議社会学委員会</a:t>
            </a:r>
            <a:endParaRPr lang="en-US" altLang="ja-JP" sz="22000" kern="0" dirty="0" smtClean="0">
              <a:solidFill>
                <a:schemeClr val="bg1"/>
              </a:solidFill>
            </a:endParaRPr>
          </a:p>
          <a:p>
            <a:pPr marL="2534068" indent="-2534068">
              <a:spcBef>
                <a:spcPct val="20000"/>
              </a:spcBef>
              <a:tabLst>
                <a:tab pos="4685643" algn="l"/>
              </a:tabLst>
            </a:pPr>
            <a:endParaRPr lang="en-US" altLang="ja-JP" sz="22000" kern="0" dirty="0" smtClean="0">
              <a:solidFill>
                <a:schemeClr val="bg1"/>
              </a:solidFill>
            </a:endParaRPr>
          </a:p>
          <a:p>
            <a:pPr marL="2534068" indent="-2534068">
              <a:spcBef>
                <a:spcPct val="20000"/>
              </a:spcBef>
              <a:tabLst>
                <a:tab pos="4685643" algn="l"/>
              </a:tabLst>
            </a:pPr>
            <a:r>
              <a:rPr lang="ja-JP" altLang="en-US" sz="22000" kern="0" dirty="0" smtClean="0">
                <a:solidFill>
                  <a:schemeClr val="bg1"/>
                </a:solidFill>
              </a:rPr>
              <a:t>お問合わせ：社会学系コンソーシアム事務局</a:t>
            </a:r>
            <a:endParaRPr lang="en-US" altLang="ja-JP" sz="22000" kern="0" dirty="0">
              <a:solidFill>
                <a:schemeClr val="bg1"/>
              </a:solidFill>
            </a:endParaRPr>
          </a:p>
          <a:p>
            <a:pPr marL="2534068" indent="-2534068">
              <a:spcBef>
                <a:spcPct val="20000"/>
              </a:spcBef>
              <a:tabLst>
                <a:tab pos="4685643" algn="l"/>
              </a:tabLst>
            </a:pPr>
            <a:r>
              <a:rPr lang="ja-JP" altLang="ja-JP" sz="21600" kern="0" dirty="0" smtClean="0">
                <a:solidFill>
                  <a:schemeClr val="bg1"/>
                </a:solidFill>
                <a:latin typeface="Century" pitchFamily="18" charset="0"/>
              </a:rPr>
              <a:t>　</a:t>
            </a:r>
            <a:r>
              <a:rPr lang="ja-JP" altLang="en-US" sz="21600" kern="0" dirty="0" smtClean="0">
                <a:solidFill>
                  <a:schemeClr val="bg1"/>
                </a:solidFill>
                <a:latin typeface="Century" pitchFamily="18" charset="0"/>
              </a:rPr>
              <a:t>　　　　　　　＊連絡先</a:t>
            </a:r>
            <a:r>
              <a:rPr lang="ja-JP" altLang="ja-JP" sz="21600" kern="0" dirty="0">
                <a:solidFill>
                  <a:schemeClr val="bg1"/>
                </a:solidFill>
                <a:latin typeface="Century" pitchFamily="18" charset="0"/>
              </a:rPr>
              <a:t>　</a:t>
            </a:r>
            <a:r>
              <a:rPr lang="en-US" altLang="ja-JP" sz="21600" kern="0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en-US" altLang="ja-JP" sz="21600" dirty="0" smtClean="0">
                <a:solidFill>
                  <a:schemeClr val="bg1"/>
                </a:solidFill>
                <a:latin typeface="Century" pitchFamily="18" charset="0"/>
              </a:rPr>
              <a:t>socconsortium@socconso.com</a:t>
            </a:r>
          </a:p>
          <a:p>
            <a:pPr marL="2726946">
              <a:spcBef>
                <a:spcPct val="20000"/>
              </a:spcBef>
              <a:tabLst>
                <a:tab pos="4685643" algn="l"/>
              </a:tabLst>
            </a:pPr>
            <a:r>
              <a:rPr lang="en-US" altLang="ja-JP" sz="21600" dirty="0" smtClean="0">
                <a:solidFill>
                  <a:schemeClr val="bg1"/>
                </a:solidFill>
              </a:rPr>
              <a:t>	</a:t>
            </a:r>
            <a:r>
              <a:rPr lang="ja-JP" altLang="en-US" sz="21600" dirty="0" smtClean="0">
                <a:solidFill>
                  <a:schemeClr val="bg1"/>
                </a:solidFill>
              </a:rPr>
              <a:t>　　　　　</a:t>
            </a:r>
            <a:r>
              <a:rPr lang="ja-JP" altLang="en-US" sz="24000" dirty="0" smtClean="0">
                <a:solidFill>
                  <a:schemeClr val="bg1"/>
                </a:solidFill>
              </a:rPr>
              <a:t>　</a:t>
            </a:r>
            <a:r>
              <a:rPr lang="ja-JP" altLang="en-US" sz="28800" kern="0" dirty="0" smtClean="0">
                <a:solidFill>
                  <a:schemeClr val="bg1"/>
                </a:solidFill>
                <a:latin typeface="Century" pitchFamily="18" charset="0"/>
              </a:rPr>
              <a:t>参加費・事前申し込みは不要です</a:t>
            </a:r>
          </a:p>
        </p:txBody>
      </p:sp>
    </p:spTree>
    <p:extLst>
      <p:ext uri="{BB962C8B-B14F-4D97-AF65-F5344CB8AC3E}">
        <p14:creationId xmlns:p14="http://schemas.microsoft.com/office/powerpoint/2010/main" xmlns="" val="265711087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107</Words>
  <Application>Microsoft Office PowerPoint</Application>
  <PresentationFormat>ユーザー設定</PresentationFormat>
  <Paragraphs>39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yagi yoshihiro</dc:creator>
  <cp:lastModifiedBy>Tazuko KOBAYASHI</cp:lastModifiedBy>
  <cp:revision>38</cp:revision>
  <dcterms:created xsi:type="dcterms:W3CDTF">2012-12-23T08:08:19Z</dcterms:created>
  <dcterms:modified xsi:type="dcterms:W3CDTF">2013-12-25T05:27:03Z</dcterms:modified>
</cp:coreProperties>
</file>