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-6858" y="8071104"/>
            <a:ext cx="1687068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771650" y="5384800"/>
            <a:ext cx="4857750" cy="24384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771650" y="8066716"/>
            <a:ext cx="5029200" cy="914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57150" y="8091599"/>
            <a:ext cx="1543050" cy="9144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564045" y="315385"/>
            <a:ext cx="4400550" cy="48683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6000750" y="304800"/>
            <a:ext cx="6286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14900" y="812801"/>
            <a:ext cx="1543050" cy="7355417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171950" cy="7355419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14900" y="8331204"/>
            <a:ext cx="1657350" cy="486833"/>
          </a:xfrm>
        </p:spPr>
        <p:txBody>
          <a:bodyPr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42901" y="8330944"/>
            <a:ext cx="4180112" cy="48683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4572239" y="0"/>
            <a:ext cx="240030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4606529" y="812800"/>
            <a:ext cx="171450" cy="83312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4606529" y="0"/>
            <a:ext cx="171450" cy="7112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4336654" y="263922"/>
            <a:ext cx="711200" cy="183357"/>
          </a:xfrm>
        </p:spPr>
        <p:txBody>
          <a:bodyPr/>
          <a:lstStyle/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486" y="304800"/>
            <a:ext cx="6115050" cy="13208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9486" y="2133600"/>
            <a:ext cx="6115050" cy="5994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28700" y="3657601"/>
            <a:ext cx="5342335" cy="2230967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2133600"/>
            <a:ext cx="971550" cy="1320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1028700" y="2133600"/>
            <a:ext cx="5829300" cy="1320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5715000" cy="13208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2336800"/>
            <a:ext cx="971550" cy="935568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633676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0050" y="364067"/>
            <a:ext cx="6115050" cy="115993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360045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1" lang="ja-JP" alt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457200" y="2336800"/>
            <a:ext cx="2914650" cy="85344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3600450" y="2336800"/>
            <a:ext cx="2914650" cy="85344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8331200"/>
            <a:ext cx="4000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64067"/>
            <a:ext cx="6057900" cy="115993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336800"/>
            <a:ext cx="1200150" cy="5791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1771650" y="2336800"/>
            <a:ext cx="4800600" cy="58928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200150" y="73152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正方形/長方形 7"/>
          <p:cNvSpPr/>
          <p:nvPr/>
        </p:nvSpPr>
        <p:spPr bwMode="white">
          <a:xfrm>
            <a:off x="-6858" y="6096000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-6858" y="6217920"/>
            <a:ext cx="1097280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1159002" y="6205728"/>
            <a:ext cx="5698998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0150" y="6197600"/>
            <a:ext cx="5486400" cy="9144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white">
          <a:xfrm>
            <a:off x="1085850" y="0"/>
            <a:ext cx="75438" cy="915619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4686300" y="8331201"/>
            <a:ext cx="2000250" cy="486833"/>
          </a:xfrm>
        </p:spPr>
        <p:txBody>
          <a:bodyPr rtlCol="0"/>
          <a:lstStyle/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6222999"/>
            <a:ext cx="1085850" cy="884771"/>
          </a:xfrm>
        </p:spPr>
        <p:txBody>
          <a:bodyPr rtlCol="0"/>
          <a:lstStyle>
            <a:lvl1pPr>
              <a:defRPr sz="2800"/>
            </a:lvl1pPr>
          </a:lstStyle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200150" y="8330942"/>
            <a:ext cx="3429000" cy="486833"/>
          </a:xfrm>
        </p:spPr>
        <p:txBody>
          <a:bodyPr rtlCol="0"/>
          <a:lstStyle/>
          <a:p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091936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115050" cy="1320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9486" y="2133600"/>
            <a:ext cx="6115050" cy="6035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572000" y="8331201"/>
            <a:ext cx="200025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955EEB-4590-4652-B6A9-DCFBE651E8CA}" type="datetimeFigureOut">
              <a:rPr kumimoji="1" lang="ja-JP" altLang="en-US" smtClean="0"/>
              <a:pPr/>
              <a:t>2014/7/18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1" y="8330942"/>
            <a:ext cx="4065812" cy="48683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645920"/>
            <a:ext cx="6858000" cy="4267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706880"/>
            <a:ext cx="400050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442912" y="1706880"/>
            <a:ext cx="6415088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696296"/>
            <a:ext cx="400050" cy="32596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D019D8-D323-4089-B501-B688513CF76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cj.go.jp/ja/other/info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76672" y="251520"/>
            <a:ext cx="6254452" cy="2592288"/>
          </a:xfrm>
        </p:spPr>
        <p:txBody>
          <a:bodyPr>
            <a:normAutofit fontScale="90000"/>
          </a:bodyPr>
          <a:lstStyle/>
          <a:p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                </a:t>
            </a:r>
            <a:r>
              <a:rPr lang="en-US" altLang="ja-JP" sz="2000" dirty="0" smtClean="0"/>
              <a:t>      </a:t>
            </a:r>
            <a:r>
              <a:rPr lang="ja-JP" altLang="en-US" sz="2000" dirty="0" smtClean="0"/>
              <a:t>日本</a:t>
            </a:r>
            <a:r>
              <a:rPr lang="ja-JP" altLang="en-US" sz="2000" dirty="0" smtClean="0"/>
              <a:t>学術会議主催学術フォーラム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   </a:t>
            </a:r>
            <a:r>
              <a:rPr lang="en-US" altLang="ja-JP" dirty="0" smtClean="0"/>
              <a:t>  </a:t>
            </a:r>
            <a:r>
              <a:rPr lang="ja-JP" altLang="en-US" dirty="0"/>
              <a:t> </a:t>
            </a:r>
            <a:r>
              <a:rPr lang="ja-JP" altLang="en-US" sz="3600" dirty="0" smtClean="0">
                <a:latin typeface="小塚ゴシック Pro B" pitchFamily="34" charset="-128"/>
                <a:ea typeface="小塚ゴシック Pro B" pitchFamily="34" charset="-128"/>
              </a:rPr>
              <a:t>ニュー</a:t>
            </a:r>
            <a:r>
              <a:rPr lang="ja-JP" altLang="en-US" sz="3600" dirty="0" smtClean="0">
                <a:latin typeface="小塚ゴシック Pro B" pitchFamily="34" charset="-128"/>
                <a:ea typeface="小塚ゴシック Pro B" pitchFamily="34" charset="-128"/>
              </a:rPr>
              <a:t>・ガバナンスの</a:t>
            </a:r>
            <a:r>
              <a:rPr lang="en-US" altLang="ja-JP" sz="3600" dirty="0" smtClean="0">
                <a:latin typeface="小塚ゴシック Pro B" pitchFamily="34" charset="-128"/>
                <a:ea typeface="小塚ゴシック Pro B" pitchFamily="34" charset="-128"/>
              </a:rPr>
              <a:t/>
            </a:r>
            <a:br>
              <a:rPr lang="en-US" altLang="ja-JP" sz="3600" dirty="0" smtClean="0">
                <a:latin typeface="小塚ゴシック Pro B" pitchFamily="34" charset="-128"/>
                <a:ea typeface="小塚ゴシック Pro B" pitchFamily="34" charset="-128"/>
              </a:rPr>
            </a:br>
            <a:r>
              <a:rPr lang="ja-JP" altLang="en-US" sz="3600" dirty="0" smtClean="0">
                <a:latin typeface="小塚ゴシック Pro B" pitchFamily="34" charset="-128"/>
                <a:ea typeface="小塚ゴシック Pro B" pitchFamily="34" charset="-128"/>
              </a:rPr>
              <a:t>　　  </a:t>
            </a:r>
            <a:r>
              <a:rPr lang="en-US" altLang="ja-JP" sz="3600" smtClean="0">
                <a:latin typeface="小塚ゴシック Pro B" pitchFamily="34" charset="-128"/>
                <a:ea typeface="小塚ゴシック Pro B" pitchFamily="34" charset="-128"/>
              </a:rPr>
              <a:t>   </a:t>
            </a:r>
            <a:r>
              <a:rPr lang="en-US" altLang="ja-JP" sz="3600" smtClean="0">
                <a:latin typeface="小塚ゴシック Pro B" pitchFamily="34" charset="-128"/>
                <a:ea typeface="小塚ゴシック Pro B" pitchFamily="34" charset="-128"/>
              </a:rPr>
              <a:t>  </a:t>
            </a:r>
            <a:r>
              <a:rPr lang="ja-JP" altLang="en-US" sz="3600" smtClean="0">
                <a:latin typeface="小塚ゴシック Pro B" pitchFamily="34" charset="-128"/>
                <a:ea typeface="小塚ゴシック Pro B" pitchFamily="34" charset="-128"/>
              </a:rPr>
              <a:t>限界</a:t>
            </a:r>
            <a:r>
              <a:rPr lang="ja-JP" altLang="en-US" sz="3600" dirty="0" smtClean="0">
                <a:latin typeface="小塚ゴシック Pro B" pitchFamily="34" charset="-128"/>
                <a:ea typeface="小塚ゴシック Pro B" pitchFamily="34" charset="-128"/>
              </a:rPr>
              <a:t>と社会的包摂</a:t>
            </a:r>
            <a:r>
              <a:rPr lang="en-US" altLang="ja-JP" sz="3600" dirty="0" smtClean="0">
                <a:latin typeface="小塚ゴシック Pro B" pitchFamily="34" charset="-128"/>
                <a:ea typeface="小塚ゴシック Pro B" pitchFamily="34" charset="-128"/>
              </a:rPr>
              <a:t/>
            </a:r>
            <a:br>
              <a:rPr lang="en-US" altLang="ja-JP" sz="3600" dirty="0" smtClean="0">
                <a:latin typeface="小塚ゴシック Pro B" pitchFamily="34" charset="-128"/>
                <a:ea typeface="小塚ゴシック Pro B" pitchFamily="34" charset="-128"/>
              </a:rPr>
            </a:br>
            <a:r>
              <a:rPr lang="en-US" altLang="ja-JP" sz="3600" dirty="0" smtClean="0">
                <a:latin typeface="小塚ゴシック Pro B" pitchFamily="34" charset="-128"/>
                <a:ea typeface="小塚ゴシック Pro B" pitchFamily="34" charset="-128"/>
              </a:rPr>
              <a:t>        </a:t>
            </a:r>
            <a:r>
              <a:rPr lang="ja-JP" altLang="en-US" sz="2000" dirty="0" smtClean="0">
                <a:solidFill>
                  <a:srgbClr val="008080"/>
                </a:solidFill>
              </a:rPr>
              <a:t>日本学術会議</a:t>
            </a:r>
            <a:r>
              <a:rPr lang="ja-JP" altLang="ja-JP" sz="2000" dirty="0" smtClean="0">
                <a:solidFill>
                  <a:srgbClr val="008080"/>
                </a:solidFill>
              </a:rPr>
              <a:t>社会学委員会・経済学委員会合同</a:t>
            </a:r>
            <a:r>
              <a:rPr lang="en-US" altLang="ja-JP" sz="2000" dirty="0" smtClean="0">
                <a:solidFill>
                  <a:srgbClr val="008080"/>
                </a:solidFill>
              </a:rPr>
              <a:t/>
            </a:r>
            <a:br>
              <a:rPr lang="en-US" altLang="ja-JP" sz="2000" dirty="0" smtClean="0">
                <a:solidFill>
                  <a:srgbClr val="008080"/>
                </a:solidFill>
              </a:rPr>
            </a:br>
            <a:r>
              <a:rPr lang="en-US" altLang="ja-JP" sz="2000" dirty="0" smtClean="0">
                <a:solidFill>
                  <a:srgbClr val="008080"/>
                </a:solidFill>
              </a:rPr>
              <a:t>            </a:t>
            </a:r>
            <a:r>
              <a:rPr lang="en-US" altLang="ja-JP" sz="2000" dirty="0" smtClean="0">
                <a:solidFill>
                  <a:srgbClr val="008080"/>
                </a:solidFill>
              </a:rPr>
              <a:t>  </a:t>
            </a:r>
            <a:r>
              <a:rPr lang="ja-JP" altLang="ja-JP" sz="2000" dirty="0" smtClean="0">
                <a:solidFill>
                  <a:srgbClr val="008080"/>
                </a:solidFill>
              </a:rPr>
              <a:t>包摂的</a:t>
            </a:r>
            <a:r>
              <a:rPr lang="ja-JP" altLang="ja-JP" sz="2000" dirty="0" smtClean="0">
                <a:solidFill>
                  <a:srgbClr val="008080"/>
                </a:solidFill>
              </a:rPr>
              <a:t>社会政策に関する多角的検討分科会</a:t>
            </a:r>
            <a:endParaRPr kumimoji="1" lang="ja-JP" altLang="en-US" sz="2000" dirty="0">
              <a:solidFill>
                <a:srgbClr val="00808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sz="quarter" idx="1"/>
          </p:nvPr>
        </p:nvSpPr>
        <p:spPr>
          <a:xfrm>
            <a:off x="188640" y="2987824"/>
            <a:ext cx="6480720" cy="5904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ja-JP" altLang="ja-JP" sz="1400" dirty="0" smtClean="0">
                <a:latin typeface="+mn-ea"/>
              </a:rPr>
              <a:t>近年の社会政策の特徴として、中央政府から地方自治体お</a:t>
            </a:r>
            <a:r>
              <a:rPr lang="ja-JP" altLang="en-US" sz="1400" dirty="0" smtClean="0">
                <a:latin typeface="+mn-ea"/>
              </a:rPr>
              <a:t>よ</a:t>
            </a:r>
            <a:r>
              <a:rPr lang="ja-JP" altLang="ja-JP" sz="1400" dirty="0" smtClean="0">
                <a:latin typeface="+mn-ea"/>
              </a:rPr>
              <a:t>び民間組織への責任と</a:t>
            </a:r>
            <a:endParaRPr lang="en-US" altLang="ja-JP" sz="1400" dirty="0" smtClean="0">
              <a:latin typeface="+mn-ea"/>
            </a:endParaRPr>
          </a:p>
          <a:p>
            <a:pPr>
              <a:buNone/>
            </a:pPr>
            <a:r>
              <a:rPr lang="ja-JP" altLang="ja-JP" sz="1400" dirty="0" smtClean="0">
                <a:latin typeface="+mn-ea"/>
              </a:rPr>
              <a:t>権限の委譲があげられ</a:t>
            </a:r>
            <a:r>
              <a:rPr lang="ja-JP" altLang="en-US" sz="1400" dirty="0" smtClean="0">
                <a:latin typeface="+mn-ea"/>
              </a:rPr>
              <a:t>ます</a:t>
            </a:r>
            <a:r>
              <a:rPr lang="ja-JP" altLang="ja-JP" sz="1400" dirty="0" smtClean="0">
                <a:latin typeface="+mn-ea"/>
              </a:rPr>
              <a:t>。このような官民協働よ</a:t>
            </a:r>
            <a:r>
              <a:rPr lang="ja-JP" altLang="en-US" sz="1400" dirty="0" smtClean="0">
                <a:latin typeface="+mn-ea"/>
              </a:rPr>
              <a:t>る</a:t>
            </a:r>
            <a:r>
              <a:rPr lang="ja-JP" altLang="ja-JP" sz="1400" dirty="0" smtClean="0">
                <a:latin typeface="+mn-ea"/>
              </a:rPr>
              <a:t>新体制を</a:t>
            </a:r>
            <a:r>
              <a:rPr lang="ja-JP" altLang="en-US" sz="1400" dirty="0" smtClean="0">
                <a:latin typeface="+mn-ea"/>
              </a:rPr>
              <a:t>、</a:t>
            </a:r>
            <a:r>
              <a:rPr lang="ja-JP" altLang="ja-JP" sz="1400" dirty="0" smtClean="0">
                <a:latin typeface="+mn-ea"/>
              </a:rPr>
              <a:t>ここではニュー・ガバ</a:t>
            </a:r>
            <a:endParaRPr lang="en-US" altLang="ja-JP" sz="1400" dirty="0" smtClean="0">
              <a:latin typeface="+mn-ea"/>
            </a:endParaRPr>
          </a:p>
          <a:p>
            <a:pPr>
              <a:buNone/>
            </a:pPr>
            <a:r>
              <a:rPr lang="ja-JP" altLang="ja-JP" sz="1400" dirty="0" smtClean="0">
                <a:latin typeface="+mn-ea"/>
              </a:rPr>
              <a:t>ナンスと総称</a:t>
            </a:r>
            <a:r>
              <a:rPr lang="ja-JP" altLang="en-US" sz="1400" dirty="0" smtClean="0">
                <a:latin typeface="+mn-ea"/>
              </a:rPr>
              <a:t>します。そ</a:t>
            </a:r>
            <a:r>
              <a:rPr lang="ja-JP" altLang="ja-JP" sz="1400" dirty="0" smtClean="0">
                <a:latin typeface="+mn-ea"/>
              </a:rPr>
              <a:t>の体制</a:t>
            </a:r>
            <a:r>
              <a:rPr lang="ja-JP" altLang="en-US" sz="1400" dirty="0" smtClean="0">
                <a:latin typeface="+mn-ea"/>
              </a:rPr>
              <a:t>の意義と限界、および社会的包摂に関わる政策</a:t>
            </a:r>
            <a:r>
              <a:rPr lang="ja-JP" altLang="ja-JP" sz="1400" dirty="0" smtClean="0">
                <a:latin typeface="+mn-ea"/>
              </a:rPr>
              <a:t>を推</a:t>
            </a:r>
            <a:endParaRPr lang="en-US" altLang="ja-JP" sz="1400" dirty="0" smtClean="0">
              <a:latin typeface="+mn-ea"/>
            </a:endParaRPr>
          </a:p>
          <a:p>
            <a:pPr>
              <a:buNone/>
            </a:pPr>
            <a:r>
              <a:rPr lang="ja-JP" altLang="ja-JP" sz="1400" dirty="0" smtClean="0">
                <a:latin typeface="+mn-ea"/>
              </a:rPr>
              <a:t>進する</a:t>
            </a:r>
            <a:r>
              <a:rPr lang="ja-JP" altLang="en-US" sz="1400" dirty="0" smtClean="0">
                <a:latin typeface="+mn-ea"/>
              </a:rPr>
              <a:t>にあたって</a:t>
            </a:r>
            <a:r>
              <a:rPr lang="ja-JP" altLang="ja-JP" sz="1400" dirty="0" smtClean="0">
                <a:latin typeface="+mn-ea"/>
              </a:rPr>
              <a:t>の課題を検討</a:t>
            </a:r>
            <a:r>
              <a:rPr lang="ja-JP" altLang="en-US" sz="1400" dirty="0" smtClean="0">
                <a:latin typeface="+mn-ea"/>
              </a:rPr>
              <a:t>します</a:t>
            </a:r>
            <a:r>
              <a:rPr lang="ja-JP" altLang="ja-JP" sz="1400" dirty="0" smtClean="0">
                <a:latin typeface="+mn-ea"/>
              </a:rPr>
              <a:t>。</a:t>
            </a:r>
            <a:endParaRPr lang="en-US" altLang="ja-JP" sz="1400" dirty="0" smtClean="0">
              <a:latin typeface="+mn-ea"/>
            </a:endParaRPr>
          </a:p>
          <a:p>
            <a:pPr>
              <a:buNone/>
            </a:pPr>
            <a:endParaRPr lang="en-US" altLang="ja-JP" sz="1400" dirty="0" smtClean="0">
              <a:latin typeface="+mn-ea"/>
            </a:endParaRPr>
          </a:p>
          <a:p>
            <a:pPr>
              <a:buNone/>
            </a:pPr>
            <a:r>
              <a:rPr lang="ja-JP" altLang="en-US" sz="1400" dirty="0" smtClean="0"/>
              <a:t>日時：</a:t>
            </a:r>
            <a:r>
              <a:rPr lang="en-US" altLang="ja-JP" sz="1400" dirty="0" smtClean="0"/>
              <a:t>2014</a:t>
            </a:r>
            <a:r>
              <a:rPr lang="ja-JP" altLang="ja-JP" sz="1400" dirty="0" smtClean="0"/>
              <a:t>年</a:t>
            </a:r>
            <a:r>
              <a:rPr lang="en-US" altLang="ja-JP" sz="1400" dirty="0" smtClean="0"/>
              <a:t>9</a:t>
            </a:r>
            <a:r>
              <a:rPr lang="ja-JP" altLang="ja-JP" sz="1400" dirty="0" smtClean="0"/>
              <a:t>月</a:t>
            </a:r>
            <a:r>
              <a:rPr lang="en-US" altLang="ja-JP" sz="1400" dirty="0" smtClean="0"/>
              <a:t>27</a:t>
            </a:r>
            <a:r>
              <a:rPr lang="ja-JP" altLang="ja-JP" sz="1400" dirty="0" smtClean="0"/>
              <a:t>日</a:t>
            </a:r>
            <a:r>
              <a:rPr lang="ja-JP" altLang="en-US" sz="1400" dirty="0" smtClean="0"/>
              <a:t>　午後</a:t>
            </a:r>
            <a:r>
              <a:rPr lang="en-US" altLang="ja-JP" sz="1400" dirty="0" smtClean="0"/>
              <a:t>1</a:t>
            </a:r>
            <a:r>
              <a:rPr lang="ja-JP" altLang="en-US" sz="1400" dirty="0" smtClean="0"/>
              <a:t>時半～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時</a:t>
            </a:r>
            <a:endParaRPr lang="en-US" altLang="ja-JP" sz="1400" dirty="0" smtClean="0"/>
          </a:p>
          <a:p>
            <a:pPr>
              <a:buNone/>
            </a:pPr>
            <a:r>
              <a:rPr lang="ja-JP" altLang="en-US" sz="1400" dirty="0" smtClean="0"/>
              <a:t>開催場所：</a:t>
            </a:r>
            <a:r>
              <a:rPr lang="ja-JP" altLang="ja-JP" sz="1400" dirty="0" smtClean="0"/>
              <a:t>日本学術会議講堂</a:t>
            </a:r>
            <a:r>
              <a:rPr lang="en-US" altLang="ja-JP" sz="1400" dirty="0" smtClean="0"/>
              <a:t>     </a:t>
            </a:r>
            <a:r>
              <a:rPr lang="ja-JP" altLang="en-US" sz="1200" dirty="0" smtClean="0"/>
              <a:t>地図  </a:t>
            </a:r>
            <a:r>
              <a:rPr lang="en-US" altLang="ja-JP" sz="1200" dirty="0" smtClean="0">
                <a:hlinkClick r:id="rId2"/>
              </a:rPr>
              <a:t>http</a:t>
            </a:r>
            <a:r>
              <a:rPr lang="en-US" altLang="ja-JP" sz="1200" dirty="0">
                <a:hlinkClick r:id="rId2"/>
              </a:rPr>
              <a:t>://</a:t>
            </a:r>
            <a:r>
              <a:rPr lang="en-US" altLang="ja-JP" sz="1200" dirty="0" smtClean="0">
                <a:hlinkClick r:id="rId2"/>
              </a:rPr>
              <a:t>www.scj.go.jp/ja/other/info.html</a:t>
            </a:r>
            <a:endParaRPr lang="en-US" altLang="ja-JP" sz="1200" dirty="0" smtClean="0"/>
          </a:p>
          <a:p>
            <a:pPr>
              <a:buNone/>
            </a:pPr>
            <a:r>
              <a:rPr lang="ja-JP" altLang="en-US" sz="1400" dirty="0" smtClean="0"/>
              <a:t>入場無料・事前申し込み不要　当日先着順</a:t>
            </a:r>
            <a:r>
              <a:rPr lang="en-US" altLang="ja-JP" sz="1400" dirty="0" smtClean="0"/>
              <a:t>300</a:t>
            </a:r>
            <a:r>
              <a:rPr lang="ja-JP" altLang="en-US" sz="1400" dirty="0" smtClean="0"/>
              <a:t>名</a:t>
            </a:r>
            <a:endParaRPr lang="en-US" altLang="ja-JP" sz="1400" dirty="0" smtClean="0"/>
          </a:p>
          <a:p>
            <a:pPr>
              <a:buNone/>
            </a:pPr>
            <a:r>
              <a:rPr lang="ja-JP" altLang="en-US" sz="1400" dirty="0" smtClean="0"/>
              <a:t>問合せ先：日本学術会議事務局企画課学術フォーラム担当　</a:t>
            </a:r>
            <a:r>
              <a:rPr lang="en-US" altLang="ja-JP" sz="1400" dirty="0" smtClean="0"/>
              <a:t>TEL: 03-3403-6295</a:t>
            </a:r>
          </a:p>
          <a:p>
            <a:pPr>
              <a:buNone/>
            </a:pP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&lt;</a:t>
            </a:r>
            <a:r>
              <a:rPr lang="ja-JP" altLang="en-US" sz="1400" dirty="0" smtClean="0"/>
              <a:t>プログラム</a:t>
            </a:r>
            <a:r>
              <a:rPr lang="en-US" altLang="ja-JP" sz="1400" dirty="0" smtClean="0"/>
              <a:t>&gt;</a:t>
            </a:r>
          </a:p>
          <a:p>
            <a:pPr>
              <a:buNone/>
            </a:pPr>
            <a:r>
              <a:rPr lang="ja-JP" altLang="ja-JP" sz="1400" dirty="0" smtClean="0"/>
              <a:t>ニュー・ガバナンスの</a:t>
            </a:r>
            <a:r>
              <a:rPr lang="ja-JP" altLang="en-US" sz="1400" dirty="0" smtClean="0"/>
              <a:t>台頭</a:t>
            </a:r>
            <a:r>
              <a:rPr lang="ja-JP" altLang="ja-JP" sz="1400" dirty="0" smtClean="0"/>
              <a:t>と社会的包摂</a:t>
            </a:r>
            <a:r>
              <a:rPr lang="ja-JP" altLang="en-US" sz="1400" dirty="0" smtClean="0"/>
              <a:t>：</a:t>
            </a:r>
            <a:r>
              <a:rPr lang="ja-JP" altLang="ja-JP" sz="1400" dirty="0" smtClean="0"/>
              <a:t>大沢真理</a:t>
            </a:r>
            <a:r>
              <a:rPr lang="ja-JP" altLang="en-US" sz="1400" dirty="0" smtClean="0"/>
              <a:t>（日本学術会議会員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東京大学）</a:t>
            </a:r>
            <a:endParaRPr lang="en-US" altLang="ja-JP" sz="1400" dirty="0" smtClean="0"/>
          </a:p>
          <a:p>
            <a:pPr>
              <a:buNone/>
            </a:pPr>
            <a:r>
              <a:rPr lang="ja-JP" altLang="en-US" sz="1400" dirty="0" smtClean="0"/>
              <a:t>社会的包摂と人権：</a:t>
            </a:r>
            <a:r>
              <a:rPr lang="ja-JP" altLang="ja-JP" sz="1400" dirty="0" smtClean="0"/>
              <a:t>井上英夫</a:t>
            </a:r>
            <a:r>
              <a:rPr lang="ja-JP" altLang="en-US" sz="1400" dirty="0" smtClean="0"/>
              <a:t>（日本学術会議連携会員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金沢大学名誉教授）</a:t>
            </a:r>
            <a:endParaRPr lang="en-US" altLang="ja-JP" sz="1400" dirty="0" smtClean="0"/>
          </a:p>
          <a:p>
            <a:pPr>
              <a:buNone/>
            </a:pPr>
            <a:r>
              <a:rPr lang="ja-JP" altLang="en-US" sz="1400" dirty="0" smtClean="0"/>
              <a:t>外国人労働政策と</a:t>
            </a:r>
            <a:r>
              <a:rPr lang="ja-JP" altLang="ja-JP" sz="1400" dirty="0" smtClean="0"/>
              <a:t>社会的包摂</a:t>
            </a:r>
            <a:r>
              <a:rPr lang="ja-JP" altLang="en-US" sz="1400" dirty="0" smtClean="0"/>
              <a:t>能力：</a:t>
            </a:r>
            <a:r>
              <a:rPr lang="ja-JP" altLang="ja-JP" sz="1400" dirty="0" smtClean="0"/>
              <a:t>久本憲夫</a:t>
            </a:r>
            <a:r>
              <a:rPr lang="ja-JP" altLang="en-US" sz="1400" dirty="0" smtClean="0"/>
              <a:t>（日本学術会議連携会員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京都大学）</a:t>
            </a:r>
            <a:endParaRPr lang="en-US" altLang="ja-JP" sz="1400" dirty="0" smtClean="0"/>
          </a:p>
          <a:p>
            <a:pPr>
              <a:buNone/>
            </a:pPr>
            <a:r>
              <a:rPr lang="ja-JP" altLang="ja-JP" sz="1400" dirty="0" smtClean="0"/>
              <a:t>ニュー・ガバナンス</a:t>
            </a:r>
            <a:r>
              <a:rPr lang="ja-JP" altLang="en-US" sz="1400" dirty="0" smtClean="0"/>
              <a:t>の再帰的課題</a:t>
            </a:r>
            <a:r>
              <a:rPr lang="ja-JP" altLang="ja-JP" sz="1400" dirty="0" smtClean="0"/>
              <a:t>：須田木綿子</a:t>
            </a:r>
            <a:r>
              <a:rPr lang="ja-JP" altLang="en-US" sz="1400" dirty="0" smtClean="0"/>
              <a:t>（日本学術会議連携会員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東洋大学）　   　　　　　 </a:t>
            </a:r>
            <a:endParaRPr lang="en-US" altLang="ja-JP" sz="1400" dirty="0" smtClean="0"/>
          </a:p>
          <a:p>
            <a:pPr>
              <a:buNone/>
            </a:pPr>
            <a:r>
              <a:rPr lang="ja-JP" altLang="ja-JP" sz="1400" dirty="0" smtClean="0"/>
              <a:t>ニュー・ガバナンス</a:t>
            </a:r>
            <a:r>
              <a:rPr lang="ja-JP" altLang="en-US" sz="1400" dirty="0" smtClean="0"/>
              <a:t>を超えて：</a:t>
            </a:r>
            <a:endParaRPr lang="en-US" altLang="ja-JP" sz="1400" dirty="0" smtClean="0"/>
          </a:p>
          <a:p>
            <a:pPr>
              <a:buNone/>
            </a:pPr>
            <a:r>
              <a:rPr lang="ja-JP" altLang="en-US" sz="1400" dirty="0" smtClean="0"/>
              <a:t>　　　　　　　　　　　</a:t>
            </a:r>
            <a:r>
              <a:rPr lang="ja-JP" altLang="ja-JP" sz="1400" dirty="0" smtClean="0"/>
              <a:t>阿部彩</a:t>
            </a:r>
            <a:r>
              <a:rPr lang="ja-JP" altLang="en-US" sz="1400" dirty="0" smtClean="0"/>
              <a:t>（日本学術会議連携会員</a:t>
            </a:r>
            <a:r>
              <a:rPr lang="en-US" altLang="ja-JP" sz="1400" dirty="0" smtClean="0"/>
              <a:t>/</a:t>
            </a:r>
            <a:r>
              <a:rPr lang="ja-JP" altLang="ja-JP" sz="1400" dirty="0" smtClean="0"/>
              <a:t>国立社会保障・人口問題研究所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>
              <a:buNone/>
            </a:pPr>
            <a:r>
              <a:rPr lang="ja-JP" altLang="ja-JP" sz="1400" dirty="0" smtClean="0"/>
              <a:t>まとめ</a:t>
            </a:r>
            <a:r>
              <a:rPr lang="ja-JP" altLang="en-US" sz="1400" dirty="0" smtClean="0"/>
              <a:t>：</a:t>
            </a:r>
            <a:r>
              <a:rPr lang="ja-JP" altLang="ja-JP" sz="1400" dirty="0" smtClean="0"/>
              <a:t>武川正吾</a:t>
            </a:r>
            <a:r>
              <a:rPr lang="ja-JP" altLang="en-US" sz="1400" dirty="0" smtClean="0"/>
              <a:t>（日本学術会議連携会員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東京大学）</a:t>
            </a:r>
            <a:endParaRPr lang="en-US" altLang="ja-JP" sz="1400" dirty="0" smtClean="0"/>
          </a:p>
          <a:p>
            <a:pPr>
              <a:buNone/>
            </a:pPr>
            <a:endParaRPr kumimoji="1" lang="en-US" altLang="ja-JP" sz="1200" dirty="0" smtClean="0"/>
          </a:p>
          <a:p>
            <a:pPr>
              <a:buNone/>
            </a:pPr>
            <a:r>
              <a:rPr kumimoji="1" lang="ja-JP" altLang="en-US" sz="1200" dirty="0" smtClean="0"/>
              <a:t>共催：社会政策関連学会協議会</a:t>
            </a:r>
            <a:r>
              <a:rPr kumimoji="1" lang="en-US" altLang="ja-JP" sz="1200" dirty="0" smtClean="0"/>
              <a:t>/</a:t>
            </a:r>
            <a:r>
              <a:rPr lang="ja-JP" altLang="en-US" sz="1200" dirty="0" smtClean="0"/>
              <a:t>日本学術会議社会学委員会社会学コンソーシアム分科会</a:t>
            </a:r>
            <a:endParaRPr kumimoji="1" lang="ja-JP" altLang="en-US" sz="12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620688" y="323528"/>
            <a:ext cx="59046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620688" y="2915816"/>
            <a:ext cx="59046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620688" y="323528"/>
            <a:ext cx="0" cy="25922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6525344" y="323528"/>
            <a:ext cx="0" cy="25922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60648" y="4499992"/>
            <a:ext cx="6264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60648" y="5724128"/>
            <a:ext cx="6192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0728" y="799351"/>
            <a:ext cx="792088" cy="804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126</TotalTime>
  <Words>80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デザート</vt:lpstr>
      <vt:lpstr>                       日本学術会議主催学術フォーラム           ニュー・ガバナンスの 　　       限界と社会的包摂         日本学術会議社会学委員会・経済学委員会合同               包摂的社会政策に関する多角的検討分科会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日本学術会議フォーラム ニュー・ガバナンスの限界と 社会的包摂 日本学術会議社会学委員会・経済学委員会合同 包摂的社会政策に関する多角的検討分科会</dc:title>
  <dc:creator>shino</dc:creator>
  <cp:lastModifiedBy>Hewlett-Packard Company</cp:lastModifiedBy>
  <cp:revision>25</cp:revision>
  <cp:lastPrinted>2014-07-05T04:54:01Z</cp:lastPrinted>
  <dcterms:created xsi:type="dcterms:W3CDTF">2014-06-13T05:26:11Z</dcterms:created>
  <dcterms:modified xsi:type="dcterms:W3CDTF">2014-07-18T10:17:51Z</dcterms:modified>
</cp:coreProperties>
</file>