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30275213" cy="42811700"/>
  <p:notesSz cx="6858000" cy="9144000"/>
  <p:defaultTextStyle>
    <a:defPPr>
      <a:defRPr lang="ja-JP"/>
    </a:defPPr>
    <a:lvl1pPr marL="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017" autoAdjust="0"/>
  </p:normalViewPr>
  <p:slideViewPr>
    <p:cSldViewPr snapToGrid="0" snapToObjects="1">
      <p:cViewPr>
        <p:scale>
          <a:sx n="25" d="100"/>
          <a:sy n="25" d="100"/>
        </p:scale>
        <p:origin x="-1136" y="-136"/>
      </p:cViewPr>
      <p:guideLst>
        <p:guide orient="horz" pos="13484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C4706-1860-40E5-99ED-CB1AD089630A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4F2B1-AAF3-44C8-B668-D71E247338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5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60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76283" y="10702928"/>
            <a:ext cx="22548726" cy="22803176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4332" y="10702928"/>
            <a:ext cx="67157362" cy="22803176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65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08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9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42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4332" y="62364364"/>
            <a:ext cx="44850417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69338" y="62364364"/>
            <a:ext cx="44855671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80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66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19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3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0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6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9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170" indent="0">
              <a:buNone/>
              <a:defRPr sz="12800"/>
            </a:lvl2pPr>
            <a:lvl3pPr marL="4176339" indent="0">
              <a:buNone/>
              <a:defRPr sz="11000"/>
            </a:lvl3pPr>
            <a:lvl4pPr marL="6264509" indent="0">
              <a:buNone/>
              <a:defRPr sz="9100"/>
            </a:lvl4pPr>
            <a:lvl5pPr marL="8352678" indent="0">
              <a:buNone/>
              <a:defRPr sz="9100"/>
            </a:lvl5pPr>
            <a:lvl6pPr marL="10440848" indent="0">
              <a:buNone/>
              <a:defRPr sz="9100"/>
            </a:lvl6pPr>
            <a:lvl7pPr marL="12529017" indent="0">
              <a:buNone/>
              <a:defRPr sz="9100"/>
            </a:lvl7pPr>
            <a:lvl8pPr marL="14617187" indent="0">
              <a:buNone/>
              <a:defRPr sz="9100"/>
            </a:lvl8pPr>
            <a:lvl9pPr marL="16705356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6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2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288B-5D91-B742-8CC4-73B971CF05A4}" type="datetimeFigureOut">
              <a:rPr kumimoji="1" lang="ja-JP" altLang="en-US" smtClean="0"/>
              <a:t>14/12/10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6"/>
            <a:ext cx="9587151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D36B-426B-7F45-80D1-E90C6BFF8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3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170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334983"/>
            <a:ext cx="30275213" cy="4361658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0"/>
            <a:ext cx="30275212" cy="7832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None/>
            </a:pPr>
            <a:r>
              <a:rPr lang="ja-JP" altLang="en-US" sz="4400" b="1" i="1" dirty="0" smtClean="0">
                <a:latin typeface="Times New Roman" pitchFamily="18" charset="0"/>
              </a:rPr>
              <a:t>　</a:t>
            </a:r>
            <a:endParaRPr lang="en-US" altLang="ja-JP" sz="4400" b="1" i="1" dirty="0" smtClean="0">
              <a:latin typeface="Times New Roman" pitchFamily="18" charset="0"/>
            </a:endParaRPr>
          </a:p>
          <a:p>
            <a:pPr>
              <a:buFont typeface="Arial"/>
              <a:buNone/>
            </a:pPr>
            <a:r>
              <a:rPr lang="en-US" altLang="ja-JP" sz="4400" b="1" i="1" dirty="0" smtClean="0">
                <a:latin typeface="Times New Roman" pitchFamily="18" charset="0"/>
              </a:rPr>
              <a:t> </a:t>
            </a:r>
            <a:r>
              <a:rPr lang="ja-JP" altLang="en-US" sz="4400" b="1" i="1" dirty="0" smtClean="0">
                <a:latin typeface="Times New Roman" pitchFamily="18" charset="0"/>
              </a:rPr>
              <a:t>　　</a:t>
            </a:r>
            <a:r>
              <a:rPr lang="en-US" altLang="ja-JP" sz="4400" b="1" i="1" dirty="0" smtClean="0">
                <a:latin typeface="Times New Roman" pitchFamily="18" charset="0"/>
              </a:rPr>
              <a:t>JAPAN </a:t>
            </a:r>
            <a:r>
              <a:rPr lang="en-US" altLang="ja-JP" sz="4400" b="1" i="1" dirty="0">
                <a:latin typeface="Times New Roman" pitchFamily="18" charset="0"/>
              </a:rPr>
              <a:t>CONSORTIUM FOR SOCIOLOGICAL </a:t>
            </a:r>
            <a:r>
              <a:rPr lang="en-US" altLang="ja-JP" sz="4400" b="1" i="1" dirty="0" smtClean="0">
                <a:latin typeface="Times New Roman" pitchFamily="18" charset="0"/>
              </a:rPr>
              <a:t>SOCIETIES</a:t>
            </a:r>
          </a:p>
          <a:p>
            <a:pPr algn="ctr">
              <a:buFont typeface="Arial"/>
              <a:buNone/>
            </a:pPr>
            <a:endParaRPr lang="en-US" altLang="ja-JP" sz="88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r>
              <a:rPr lang="ja-JP" alt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</a:rPr>
              <a:t>社会学系コンソーシアム</a:t>
            </a:r>
            <a:r>
              <a:rPr lang="en-US" altLang="ja-JP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ja-JP" alt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</a:rPr>
              <a:t>第７回シンポジウム</a:t>
            </a:r>
            <a:endParaRPr lang="en-US" altLang="ja-JP" sz="9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endParaRPr lang="en-US" altLang="ja-JP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r>
              <a:rPr lang="ja-JP" altLang="en-US" sz="1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現代の雇用危機を考える</a:t>
            </a:r>
            <a:endParaRPr lang="en-US" altLang="ja-JP" sz="227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" y="8404077"/>
            <a:ext cx="30275213" cy="548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11900" b="1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2015</a:t>
            </a:r>
            <a:r>
              <a:rPr lang="ja-JP" altLang="en-US" sz="11900" b="1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年</a:t>
            </a:r>
            <a:r>
              <a:rPr lang="en-US" altLang="ja-JP" sz="11900" b="1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1</a:t>
            </a:r>
            <a:r>
              <a:rPr lang="ja-JP" altLang="en-US" sz="11900" b="1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月</a:t>
            </a:r>
            <a:r>
              <a:rPr lang="en-US" altLang="ja-JP" sz="11900" b="1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2</a:t>
            </a:r>
            <a:r>
              <a:rPr lang="ja-JP" altLang="en-US" sz="11900" b="1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４日（土） </a:t>
            </a:r>
            <a:r>
              <a:rPr lang="en-US" altLang="ja-JP" sz="11900" b="1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/>
                <a:cs typeface="Century Gothic"/>
              </a:rPr>
              <a:t>14:00-17:00</a:t>
            </a: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endParaRPr lang="en-US" altLang="ja-JP" sz="6000" kern="0" dirty="0">
              <a:ln w="18415" cmpd="sng">
                <a:solidFill>
                  <a:srgbClr val="FFCC00"/>
                </a:solidFill>
                <a:prstDash val="solid"/>
              </a:ln>
              <a:solidFill>
                <a:srgbClr val="00009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/>
              <a:cs typeface="Century"/>
            </a:endParaRP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96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会場</a:t>
            </a:r>
            <a:r>
              <a:rPr lang="ja-JP" altLang="en-US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：日本学術会議講堂</a:t>
            </a:r>
            <a:endParaRPr lang="en-US" altLang="ja-JP" sz="9600" kern="0" dirty="0">
              <a:ln w="18415" cmpd="sng">
                <a:solidFill>
                  <a:srgbClr val="FFCC00"/>
                </a:solidFill>
                <a:prstDash val="solid"/>
              </a:ln>
              <a:solidFill>
                <a:srgbClr val="00009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</a:endParaRP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（東京メトロ千代田線「乃木坂駅」</a:t>
            </a:r>
            <a:r>
              <a:rPr lang="en-US" altLang="ja-JP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5</a:t>
            </a:r>
            <a:r>
              <a:rPr lang="ja-JP" altLang="en-US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番出口徒歩</a:t>
            </a:r>
            <a:r>
              <a:rPr lang="en-US" altLang="ja-JP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1</a:t>
            </a:r>
            <a:r>
              <a:rPr lang="ja-JP" altLang="en-US" sz="96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rgbClr val="00009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分）</a:t>
            </a:r>
            <a:endParaRPr lang="en-US" altLang="ja-JP" sz="9600" kern="0" dirty="0">
              <a:ln w="18415" cmpd="sng">
                <a:solidFill>
                  <a:srgbClr val="FFCC00"/>
                </a:solidFill>
                <a:prstDash val="solid"/>
              </a:ln>
              <a:solidFill>
                <a:srgbClr val="00009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235083" y="35638184"/>
            <a:ext cx="263130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439" indent="-1494439" defTabSz="2982138">
              <a:spcBef>
                <a:spcPct val="20000"/>
              </a:spcBef>
              <a:defRPr/>
            </a:pPr>
            <a:endParaRPr lang="en-US" altLang="ja-JP" sz="5400" kern="0" dirty="0" smtClean="0">
              <a:solidFill>
                <a:srgbClr val="FFFF00"/>
              </a:solidFill>
            </a:endParaRPr>
          </a:p>
          <a:p>
            <a:pPr marL="1494439" indent="-1494439" defTabSz="2982138">
              <a:spcBef>
                <a:spcPct val="20000"/>
              </a:spcBef>
              <a:defRPr/>
            </a:pPr>
            <a:r>
              <a:rPr lang="ja-JP" altLang="en-US" sz="4800" kern="0" dirty="0" smtClean="0">
                <a:solidFill>
                  <a:schemeClr val="bg1"/>
                </a:solidFill>
              </a:rPr>
              <a:t>主催</a:t>
            </a:r>
            <a:r>
              <a:rPr lang="ja-JP" altLang="en-US" sz="4800" kern="0" dirty="0">
                <a:solidFill>
                  <a:schemeClr val="bg1"/>
                </a:solidFill>
              </a:rPr>
              <a:t>：社会学系コンソーシアム、日本学術会議社会学委員会社会学コンソーシアム分科会</a:t>
            </a:r>
            <a:endParaRPr lang="en-US" altLang="ja-JP" sz="4800" kern="0" dirty="0">
              <a:solidFill>
                <a:schemeClr val="bg1"/>
              </a:solidFill>
            </a:endParaRPr>
          </a:p>
          <a:p>
            <a:pPr marL="1494439" indent="-1494439" defTabSz="2982138">
              <a:spcBef>
                <a:spcPct val="20000"/>
              </a:spcBef>
              <a:defRPr/>
            </a:pPr>
            <a:r>
              <a:rPr lang="ja-JP" altLang="en-US" sz="4800" kern="0" dirty="0">
                <a:solidFill>
                  <a:schemeClr val="bg1"/>
                </a:solidFill>
              </a:rPr>
              <a:t>　　　  日本学術会議社会学委員会</a:t>
            </a:r>
            <a:endParaRPr lang="en-US" altLang="ja-JP" sz="4800" kern="0" dirty="0">
              <a:solidFill>
                <a:schemeClr val="bg1"/>
              </a:solidFill>
            </a:endParaRPr>
          </a:p>
          <a:p>
            <a:pPr marL="1494439" indent="-1494439" defTabSz="2982138">
              <a:spcBef>
                <a:spcPct val="20000"/>
              </a:spcBef>
              <a:defRPr/>
            </a:pPr>
            <a:r>
              <a:rPr lang="ja-JP" altLang="en-US" sz="4800" kern="0" dirty="0">
                <a:solidFill>
                  <a:schemeClr val="bg1"/>
                </a:solidFill>
              </a:rPr>
              <a:t>共催：日本学術会議社会学委員会</a:t>
            </a:r>
            <a:endParaRPr lang="en-US" altLang="ja-JP" sz="4800" kern="0" dirty="0">
              <a:solidFill>
                <a:schemeClr val="bg1"/>
              </a:solidFill>
            </a:endParaRPr>
          </a:p>
          <a:p>
            <a:pPr marL="2534068" indent="-2534068">
              <a:spcBef>
                <a:spcPct val="20000"/>
              </a:spcBef>
              <a:tabLst>
                <a:tab pos="4685643" algn="l"/>
              </a:tabLst>
            </a:pPr>
            <a:endParaRPr lang="en-US" altLang="ja-JP" sz="4800" kern="0" dirty="0">
              <a:solidFill>
                <a:schemeClr val="bg1"/>
              </a:solidFill>
            </a:endParaRPr>
          </a:p>
          <a:p>
            <a:pPr marL="2534068" indent="-2534068">
              <a:spcBef>
                <a:spcPct val="20000"/>
              </a:spcBef>
              <a:tabLst>
                <a:tab pos="4685643" algn="l"/>
              </a:tabLst>
            </a:pPr>
            <a:r>
              <a:rPr lang="ja-JP" altLang="en-US" sz="4800" kern="0" dirty="0" smtClean="0">
                <a:solidFill>
                  <a:schemeClr val="bg1"/>
                </a:solidFill>
              </a:rPr>
              <a:t>お問合わせ</a:t>
            </a:r>
            <a:r>
              <a:rPr lang="ja-JP" altLang="en-US" sz="4800" kern="0" dirty="0">
                <a:solidFill>
                  <a:schemeClr val="bg1"/>
                </a:solidFill>
              </a:rPr>
              <a:t>：社会学系コンソーシアム</a:t>
            </a:r>
            <a:r>
              <a:rPr lang="ja-JP" altLang="en-US" sz="4800" kern="0" dirty="0" smtClean="0">
                <a:solidFill>
                  <a:schemeClr val="bg1"/>
                </a:solidFill>
              </a:rPr>
              <a:t>事務局　</a:t>
            </a:r>
            <a:r>
              <a:rPr lang="ja-JP" altLang="en-US" sz="4800" kern="0" dirty="0" smtClean="0">
                <a:solidFill>
                  <a:schemeClr val="bg1"/>
                </a:solidFill>
                <a:latin typeface="Century" pitchFamily="18" charset="0"/>
              </a:rPr>
              <a:t>＊</a:t>
            </a:r>
            <a:r>
              <a:rPr lang="ja-JP" altLang="en-US" sz="4800" kern="0" dirty="0">
                <a:solidFill>
                  <a:schemeClr val="bg1"/>
                </a:solidFill>
                <a:latin typeface="Century" pitchFamily="18" charset="0"/>
              </a:rPr>
              <a:t>連絡先</a:t>
            </a:r>
            <a:r>
              <a:rPr lang="ja-JP" altLang="ja-JP" sz="4800" kern="0" dirty="0">
                <a:solidFill>
                  <a:schemeClr val="bg1"/>
                </a:solidFill>
                <a:latin typeface="Century" pitchFamily="18" charset="0"/>
              </a:rPr>
              <a:t>　</a:t>
            </a:r>
            <a:r>
              <a:rPr lang="en-US" altLang="ja-JP" sz="4800" kern="0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altLang="ja-JP" sz="4800" dirty="0" err="1">
                <a:solidFill>
                  <a:schemeClr val="bg1"/>
                </a:solidFill>
                <a:latin typeface="Century" pitchFamily="18" charset="0"/>
              </a:rPr>
              <a:t>socconsortium@socconso.com</a:t>
            </a:r>
            <a:endParaRPr lang="en-US" altLang="ja-JP" sz="4800" dirty="0">
              <a:solidFill>
                <a:schemeClr val="bg1"/>
              </a:solidFill>
              <a:latin typeface="Century" pitchFamily="18" charset="0"/>
            </a:endParaRPr>
          </a:p>
          <a:p>
            <a:pPr marL="2726946">
              <a:spcBef>
                <a:spcPct val="20000"/>
              </a:spcBef>
              <a:tabLst>
                <a:tab pos="4685643" algn="l"/>
              </a:tabLst>
            </a:pPr>
            <a:r>
              <a:rPr lang="en-US" altLang="ja-JP" sz="4800" dirty="0">
                <a:solidFill>
                  <a:schemeClr val="bg1"/>
                </a:solidFill>
              </a:rPr>
              <a:t>	</a:t>
            </a:r>
            <a:r>
              <a:rPr lang="ja-JP" altLang="en-US" sz="4800" dirty="0">
                <a:solidFill>
                  <a:schemeClr val="bg1"/>
                </a:solidFill>
              </a:rPr>
              <a:t>　　　　　</a:t>
            </a:r>
            <a:r>
              <a:rPr lang="ja-JP" altLang="en-US" sz="6000" dirty="0">
                <a:solidFill>
                  <a:schemeClr val="bg1"/>
                </a:solidFill>
              </a:rPr>
              <a:t>　</a:t>
            </a:r>
            <a:r>
              <a:rPr lang="ja-JP" altLang="en-US" sz="6000" kern="0" dirty="0">
                <a:solidFill>
                  <a:schemeClr val="bg1"/>
                </a:solidFill>
                <a:latin typeface="Century" pitchFamily="18" charset="0"/>
              </a:rPr>
              <a:t>参加費・事前申し込みは不要</a:t>
            </a:r>
            <a:r>
              <a:rPr lang="ja-JP" altLang="en-US" sz="6000" kern="0" dirty="0" smtClean="0">
                <a:solidFill>
                  <a:schemeClr val="bg1"/>
                </a:solidFill>
                <a:latin typeface="Century" pitchFamily="18" charset="0"/>
              </a:rPr>
              <a:t>です</a:t>
            </a:r>
            <a:endParaRPr lang="ja-JP" altLang="en-US" sz="6000" kern="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5813" y="16220740"/>
            <a:ext cx="25906642" cy="1921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5400" b="1" kern="0" dirty="0" smtClean="0">
                <a:ln w="3175" cmpd="sng">
                  <a:solidFill>
                    <a:schemeClr val="tx1">
                      <a:alpha val="46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5400" b="1" kern="0" dirty="0" smtClean="0">
                <a:ln w="3175" cmpd="sng">
                  <a:solidFill>
                    <a:schemeClr val="tx1">
                      <a:alpha val="46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報告</a:t>
            </a:r>
            <a:endParaRPr lang="en-US" altLang="ja-JP" sz="4000" b="1" kern="0" dirty="0" smtClean="0">
              <a:ln w="3175" cmpd="sng">
                <a:solidFill>
                  <a:schemeClr val="tx1">
                    <a:alpha val="46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2982138">
              <a:lnSpc>
                <a:spcPct val="80000"/>
              </a:lnSpc>
              <a:spcBef>
                <a:spcPct val="20000"/>
              </a:spcBef>
              <a:defRPr/>
            </a:pPr>
            <a:endParaRPr lang="en-US" altLang="ja-JP" sz="4000" b="1" kern="0" dirty="0">
              <a:ln w="3175" cmpd="sng">
                <a:noFill/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4800" b="1" kern="0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</a:t>
            </a:r>
            <a:r>
              <a:rPr lang="ja-JP" altLang="en-US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宮本みち子　　（</a:t>
            </a:r>
            <a:r>
              <a:rPr lang="ja-JP" altLang="en-US" sz="4800" b="1" dirty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放送大学副学長・日本家族社会学会・日本学術会議連携委員）</a:t>
            </a:r>
            <a:endParaRPr lang="en-US" altLang="ja-JP" sz="4800" b="1" dirty="0">
              <a:ln w="3175" cmpd="sng">
                <a:noFill/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「</a:t>
            </a:r>
            <a:r>
              <a:rPr lang="ja-JP" altLang="en-US" sz="4800" b="1" dirty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地方圏における若年不安定就業者</a:t>
            </a:r>
            <a:r>
              <a:rPr lang="en-US" altLang="ja-JP" sz="4800" b="1" dirty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  <a:r>
              <a:rPr lang="ja-JP" altLang="en-US" sz="4800" b="1" dirty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親からの自立をめぐる諸相</a:t>
            </a:r>
            <a:r>
              <a:rPr lang="en-US" altLang="ja-JP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</a:t>
            </a:r>
            <a:r>
              <a:rPr lang="ja-JP" altLang="en-US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ja-JP" sz="4800" b="1" dirty="0" smtClean="0">
              <a:ln w="3175" cmpd="sng">
                <a:noFill/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渡辺深　　</a:t>
            </a:r>
            <a:r>
              <a:rPr lang="ja-JP" altLang="ja-JP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上智大学教授・日本社会学会）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　　　　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「転職とネットワーク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</a:t>
            </a:r>
            <a:endParaRPr lang="en-US" altLang="ja-JP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樫村愛子　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愛知大学教授・日本社会学理論学会）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　　　　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「ネオリベラリズム社会におけるマネジメント・イデオロギー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</a:t>
            </a:r>
            <a:endParaRPr lang="en-US" altLang="ja-JP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ln w="317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今野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晴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貴　　（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NPO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法人「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POSSE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」代表理事・一橋大学大学院博士課程在籍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・日本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労働社会学会）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　　　　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「若年雇用の変容と政策・制度の機能不全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−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労務管理戦略の変質を中心に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−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西田亮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介　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立命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館大学特別招聘准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教授・日本社会学会）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　　　「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無業社会の問題系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—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若年無業者とその支援の現状から</a:t>
            </a:r>
            <a:r>
              <a:rPr lang="en-US" altLang="ja-JP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—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</a:t>
            </a:r>
            <a:endParaRPr lang="en-US" altLang="ja-JP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endParaRPr lang="en-US" altLang="ja-JP" sz="3600" b="1" kern="0" dirty="0" smtClean="0">
              <a:ln w="3175" cmpd="sng">
                <a:solidFill>
                  <a:schemeClr val="tx1">
                    <a:alpha val="46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kern="0" dirty="0" smtClean="0">
                <a:ln w="3175" cmpd="sng">
                  <a:solidFill>
                    <a:schemeClr val="tx1">
                      <a:alpha val="46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討論者</a:t>
            </a:r>
            <a:endParaRPr lang="en-US" altLang="ja-JP" sz="4800" b="1" kern="0" dirty="0">
              <a:ln w="3175" cmpd="sng">
                <a:noFill/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橋本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健二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早稲田大学教授・関東社会学会）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堅田香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緒里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法政大学専任講師・日本社会福祉学会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）</a:t>
            </a:r>
            <a:endParaRPr lang="en-US" altLang="ja-JP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endParaRPr lang="en-US" altLang="ja-JP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kern="0" dirty="0">
                <a:ln w="3175" cmpd="sng">
                  <a:solidFill>
                    <a:schemeClr val="tx1">
                      <a:alpha val="46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オーガナイザー・司会</a:t>
            </a:r>
            <a:endParaRPr lang="en-US" altLang="ja-JP" sz="4800" b="1" kern="0" dirty="0">
              <a:ln w="3175" cmpd="sng">
                <a:solidFill>
                  <a:schemeClr val="tx1">
                    <a:alpha val="46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遠藤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薫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学習院大学教授・社会情報学会・日本学術会議会員）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defRPr/>
            </a:pP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　小谷</a:t>
            </a:r>
            <a:r>
              <a:rPr lang="ja-JP" alt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敏　（</a:t>
            </a:r>
            <a:r>
              <a:rPr lang="ja-JP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大妻女子大学教授・日本社会学史学会）</a:t>
            </a:r>
            <a:endParaRPr lang="en-US" altLang="ja-JP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929447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54</Words>
  <Application>Microsoft Macintosh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yagi yoshihiro</dc:creator>
  <cp:lastModifiedBy>植木 豊</cp:lastModifiedBy>
  <cp:revision>42</cp:revision>
  <dcterms:created xsi:type="dcterms:W3CDTF">2012-12-23T08:08:19Z</dcterms:created>
  <dcterms:modified xsi:type="dcterms:W3CDTF">2014-12-10T11:00:49Z</dcterms:modified>
</cp:coreProperties>
</file>